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DM Sans" pitchFamily="2" charset="0"/>
      <p:regular r:id="rId20"/>
    </p:embeddedFont>
    <p:embeddedFont>
      <p:font typeface="DM Sans Bold" charset="0"/>
      <p:regular r:id="rId21"/>
    </p:embeddedFont>
    <p:embeddedFont>
      <p:font typeface="Genty San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7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follow up from last years discussion on crisis </a:t>
            </a:r>
          </a:p>
          <a:p>
            <a:r>
              <a:rPr lang="en-US"/>
              <a:t>- low pay </a:t>
            </a:r>
          </a:p>
          <a:p>
            <a:r>
              <a:rPr lang="en-US"/>
              <a:t>- how to retain young people </a:t>
            </a:r>
          </a:p>
          <a:p>
            <a:r>
              <a:rPr lang="en-US"/>
              <a:t>- older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so what are young peoples work needs? what will keep them around. </a:t>
            </a:r>
          </a:p>
          <a:p>
            <a:r>
              <a:rPr lang="en-US"/>
              <a:t>Example from YDAN: PwD who work at different paces. </a:t>
            </a:r>
          </a:p>
          <a:p>
            <a:r>
              <a:rPr lang="en-US"/>
              <a:t>Talk of performance management </a:t>
            </a:r>
          </a:p>
          <a:p>
            <a:r>
              <a:rPr lang="en-US"/>
              <a:t>- set people up for success</a:t>
            </a:r>
          </a:p>
          <a:p>
            <a:r>
              <a:rPr lang="en-US"/>
              <a:t>- trust our people to do the work</a:t>
            </a:r>
          </a:p>
          <a:p>
            <a:r>
              <a:rPr lang="en-US"/>
              <a:t>- allow people to take the breaks they need without judgement </a:t>
            </a:r>
          </a:p>
          <a:p>
            <a:r>
              <a:rPr lang="en-US"/>
              <a:t>- respect that people are "going through it" all the time.  disability such as mental health, chronic illness, ...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Needs + values + general work attitudes =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physical access - discussions week to week about what we need </a:t>
            </a:r>
          </a:p>
          <a:p>
            <a:endParaRPr lang="en-US"/>
          </a:p>
          <a:p>
            <a:r>
              <a:rPr lang="en-US"/>
              <a:t>learning the language - grants, sector,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same answer. if we cater to young people and challenge ableist and outdated ways of working, you will not only attract young people but retain them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part of the role of YDAN is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know there is a workforce crisis </a:t>
            </a:r>
          </a:p>
          <a:p>
            <a:r>
              <a:rPr lang="en-US"/>
              <a:t>we know young people are struggling to pay bills </a:t>
            </a:r>
          </a:p>
          <a:p>
            <a:r>
              <a:rPr lang="en-US"/>
              <a:t>we know there is a cost of living crisis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you to reflect </a:t>
            </a:r>
          </a:p>
          <a:p>
            <a:r>
              <a:rPr lang="en-US"/>
              <a:t>- keeping this in mind, think about when you were a young person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now lets think of you as a young person. lets say you have no work experience (or at least not professional setting/relevant).</a:t>
            </a:r>
          </a:p>
          <a:p>
            <a:endParaRPr lang="en-US"/>
          </a:p>
          <a:p>
            <a:r>
              <a:rPr lang="en-US"/>
              <a:t>lets add lived experience of disability - mental ill - health</a:t>
            </a:r>
          </a:p>
          <a:p>
            <a:r>
              <a:rPr lang="en-US"/>
              <a:t>- taken years off of your professional experience due to prioritising your health</a:t>
            </a:r>
          </a:p>
          <a:p>
            <a:r>
              <a:rPr lang="en-US"/>
              <a:t>- may experience higher rates of discrimination/not be able to get a job </a:t>
            </a:r>
          </a:p>
          <a:p>
            <a:r>
              <a:rPr lang="en-US"/>
              <a:t>- you don't have expectations of your workplace because you've never worked elsewhere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 didn't know:</a:t>
            </a:r>
          </a:p>
          <a:p>
            <a:r>
              <a:rPr lang="en-US"/>
              <a:t>- diff. between part time and full time </a:t>
            </a:r>
          </a:p>
          <a:p>
            <a:r>
              <a:rPr lang="en-US"/>
              <a:t>- what an operations team was, what a board is</a:t>
            </a:r>
          </a:p>
          <a:p>
            <a:r>
              <a:rPr lang="en-US"/>
              <a:t>- how organisations function? where do you get your money from? what is a manager, director, ceo? </a:t>
            </a:r>
          </a:p>
          <a:p>
            <a:r>
              <a:rPr lang="en-US"/>
              <a:t>- how to read a payslip</a:t>
            </a:r>
          </a:p>
          <a:p>
            <a:r>
              <a:rPr lang="en-US"/>
              <a:t>- types of leave</a:t>
            </a:r>
          </a:p>
          <a:p>
            <a:r>
              <a:rPr lang="en-US"/>
              <a:t>- rules around taking breaks</a:t>
            </a:r>
          </a:p>
          <a:p>
            <a:endParaRPr lang="en-US"/>
          </a:p>
          <a:p>
            <a:r>
              <a:rPr lang="en-US"/>
              <a:t>no one ever taught me the basics. We are all just expected to know some things about the workplace ...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let's draw out some of those themes. We have a young person who is unsure of all of these aspects of work  </a:t>
            </a:r>
          </a:p>
          <a:p>
            <a:endParaRPr lang="en-US"/>
          </a:p>
          <a:p>
            <a:r>
              <a:rPr lang="en-US"/>
              <a:t>now individually these might not be a big deal but..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now we have a young person who isn't going to progress because they don't know what progression looks like, they aren't confident in what they're doing, and up miserable and isolated, quit </a:t>
            </a:r>
          </a:p>
          <a:p>
            <a:r>
              <a:rPr lang="en-US"/>
              <a:t>- without developing professionally, </a:t>
            </a:r>
          </a:p>
          <a:p>
            <a:endParaRPr lang="en-US"/>
          </a:p>
          <a:p>
            <a:r>
              <a:rPr lang="en-US"/>
              <a:t>so much to think about, so much pressure (internally or externally) to get it right.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How and org works/social expectations - tips and tricks - closing a meeting, how to respond when someone says .. </a:t>
            </a:r>
          </a:p>
          <a:p>
            <a:endParaRPr lang="en-US"/>
          </a:p>
          <a:p>
            <a:r>
              <a:rPr lang="en-US"/>
              <a:t>how does the organisation work? how do we get funding? how do you decide when... </a:t>
            </a:r>
          </a:p>
          <a:p>
            <a:endParaRPr lang="en-US"/>
          </a:p>
          <a:p>
            <a:r>
              <a:rPr lang="en-US"/>
              <a:t>include people in decision making processes</a:t>
            </a:r>
          </a:p>
          <a:p>
            <a:endParaRPr lang="en-US"/>
          </a:p>
          <a:p>
            <a:r>
              <a:rPr lang="en-US"/>
              <a:t>so we've set the scene on what its like being a young person in the sector, how we can creatively meet the needs of young people - some of the issues they face. Now lets think about how to attract young people to the workforce.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9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62.svg"/><Relationship Id="rId4" Type="http://schemas.openxmlformats.org/officeDocument/2006/relationships/image" Target="../media/image10.sv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0.svg"/><Relationship Id="rId7" Type="http://schemas.openxmlformats.org/officeDocument/2006/relationships/image" Target="../media/image6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9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64.svg"/><Relationship Id="rId4" Type="http://schemas.openxmlformats.org/officeDocument/2006/relationships/image" Target="../media/image10.sv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8.png"/><Relationship Id="rId18" Type="http://schemas.openxmlformats.org/officeDocument/2006/relationships/image" Target="../media/image35.sv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5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32.png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5" Type="http://schemas.openxmlformats.org/officeDocument/2006/relationships/image" Target="../media/image68.sv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3.png"/><Relationship Id="rId21" Type="http://schemas.openxmlformats.org/officeDocument/2006/relationships/image" Target="../media/image33.sv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4.svg"/><Relationship Id="rId9" Type="http://schemas.openxmlformats.org/officeDocument/2006/relationships/image" Target="../media/image21.jpe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8.png"/><Relationship Id="rId18" Type="http://schemas.openxmlformats.org/officeDocument/2006/relationships/image" Target="../media/image35.sv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5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32.png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13.png"/><Relationship Id="rId5" Type="http://schemas.openxmlformats.org/officeDocument/2006/relationships/image" Target="../media/image40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225550" y="3990776"/>
            <a:ext cx="3977049" cy="4882537"/>
          </a:xfrm>
          <a:custGeom>
            <a:avLst/>
            <a:gdLst/>
            <a:ahLst/>
            <a:cxnLst/>
            <a:rect l="l" t="t" r="r" b="b"/>
            <a:pathLst>
              <a:path w="3977049" h="4882537">
                <a:moveTo>
                  <a:pt x="0" y="4882538"/>
                </a:moveTo>
                <a:lnTo>
                  <a:pt x="3977048" y="4882538"/>
                </a:lnTo>
                <a:lnTo>
                  <a:pt x="3977048" y="0"/>
                </a:lnTo>
                <a:lnTo>
                  <a:pt x="0" y="0"/>
                </a:lnTo>
                <a:lnTo>
                  <a:pt x="0" y="48825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1265764" y="-1477332"/>
            <a:ext cx="3977049" cy="4882537"/>
          </a:xfrm>
          <a:custGeom>
            <a:avLst/>
            <a:gdLst/>
            <a:ahLst/>
            <a:cxnLst/>
            <a:rect l="l" t="t" r="r" b="b"/>
            <a:pathLst>
              <a:path w="3977049" h="4882537">
                <a:moveTo>
                  <a:pt x="0" y="0"/>
                </a:moveTo>
                <a:lnTo>
                  <a:pt x="3977048" y="0"/>
                </a:lnTo>
                <a:lnTo>
                  <a:pt x="3977048" y="4882537"/>
                </a:lnTo>
                <a:lnTo>
                  <a:pt x="0" y="48825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-1038605">
            <a:off x="5555947" y="-2964008"/>
            <a:ext cx="3977049" cy="4882537"/>
          </a:xfrm>
          <a:custGeom>
            <a:avLst/>
            <a:gdLst/>
            <a:ahLst/>
            <a:cxnLst/>
            <a:rect l="l" t="t" r="r" b="b"/>
            <a:pathLst>
              <a:path w="3977049" h="4882537">
                <a:moveTo>
                  <a:pt x="0" y="0"/>
                </a:moveTo>
                <a:lnTo>
                  <a:pt x="3977048" y="0"/>
                </a:lnTo>
                <a:lnTo>
                  <a:pt x="3977048" y="4882537"/>
                </a:lnTo>
                <a:lnTo>
                  <a:pt x="0" y="4882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rot="-8100000" flipV="1">
            <a:off x="13737647" y="8157420"/>
            <a:ext cx="3977049" cy="4882537"/>
          </a:xfrm>
          <a:custGeom>
            <a:avLst/>
            <a:gdLst/>
            <a:ahLst/>
            <a:cxnLst/>
            <a:rect l="l" t="t" r="r" b="b"/>
            <a:pathLst>
              <a:path w="3977049" h="4882537">
                <a:moveTo>
                  <a:pt x="0" y="4882538"/>
                </a:moveTo>
                <a:lnTo>
                  <a:pt x="3977049" y="4882538"/>
                </a:lnTo>
                <a:lnTo>
                  <a:pt x="3977049" y="0"/>
                </a:lnTo>
                <a:lnTo>
                  <a:pt x="0" y="0"/>
                </a:lnTo>
                <a:lnTo>
                  <a:pt x="0" y="48825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-1044474" flipH="1" flipV="1">
            <a:off x="-442966" y="-957307"/>
            <a:ext cx="4154324" cy="4428059"/>
          </a:xfrm>
          <a:custGeom>
            <a:avLst/>
            <a:gdLst/>
            <a:ahLst/>
            <a:cxnLst/>
            <a:rect l="l" t="t" r="r" b="b"/>
            <a:pathLst>
              <a:path w="4154324" h="4428059">
                <a:moveTo>
                  <a:pt x="4154324" y="4428058"/>
                </a:moveTo>
                <a:lnTo>
                  <a:pt x="0" y="4428058"/>
                </a:lnTo>
                <a:lnTo>
                  <a:pt x="0" y="0"/>
                </a:lnTo>
                <a:lnTo>
                  <a:pt x="4154324" y="0"/>
                </a:lnTo>
                <a:lnTo>
                  <a:pt x="4154324" y="442805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3123685" y="7892847"/>
            <a:ext cx="3816445" cy="4067916"/>
          </a:xfrm>
          <a:custGeom>
            <a:avLst/>
            <a:gdLst/>
            <a:ahLst/>
            <a:cxnLst/>
            <a:rect l="l" t="t" r="r" b="b"/>
            <a:pathLst>
              <a:path w="3816445" h="4067916">
                <a:moveTo>
                  <a:pt x="0" y="0"/>
                </a:moveTo>
                <a:lnTo>
                  <a:pt x="3816445" y="0"/>
                </a:lnTo>
                <a:lnTo>
                  <a:pt x="3816445" y="4067916"/>
                </a:lnTo>
                <a:lnTo>
                  <a:pt x="0" y="40679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16001345" y="3794323"/>
            <a:ext cx="3816445" cy="4067916"/>
          </a:xfrm>
          <a:custGeom>
            <a:avLst/>
            <a:gdLst/>
            <a:ahLst/>
            <a:cxnLst/>
            <a:rect l="l" t="t" r="r" b="b"/>
            <a:pathLst>
              <a:path w="3816445" h="4067916">
                <a:moveTo>
                  <a:pt x="0" y="0"/>
                </a:moveTo>
                <a:lnTo>
                  <a:pt x="3816444" y="0"/>
                </a:lnTo>
                <a:lnTo>
                  <a:pt x="3816444" y="4067916"/>
                </a:lnTo>
                <a:lnTo>
                  <a:pt x="0" y="40679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-10671952">
            <a:off x="16079224" y="-1103773"/>
            <a:ext cx="4417553" cy="4264946"/>
          </a:xfrm>
          <a:custGeom>
            <a:avLst/>
            <a:gdLst/>
            <a:ahLst/>
            <a:cxnLst/>
            <a:rect l="l" t="t" r="r" b="b"/>
            <a:pathLst>
              <a:path w="4417553" h="4264946">
                <a:moveTo>
                  <a:pt x="0" y="0"/>
                </a:moveTo>
                <a:lnTo>
                  <a:pt x="4417552" y="0"/>
                </a:lnTo>
                <a:lnTo>
                  <a:pt x="4417552" y="4264946"/>
                </a:lnTo>
                <a:lnTo>
                  <a:pt x="0" y="42649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>
            <a:off x="8693258" y="8154527"/>
            <a:ext cx="4417553" cy="4264946"/>
          </a:xfrm>
          <a:custGeom>
            <a:avLst/>
            <a:gdLst/>
            <a:ahLst/>
            <a:cxnLst/>
            <a:rect l="l" t="t" r="r" b="b"/>
            <a:pathLst>
              <a:path w="4417553" h="4264946">
                <a:moveTo>
                  <a:pt x="0" y="0"/>
                </a:moveTo>
                <a:lnTo>
                  <a:pt x="4417553" y="0"/>
                </a:lnTo>
                <a:lnTo>
                  <a:pt x="4417553" y="4264946"/>
                </a:lnTo>
                <a:lnTo>
                  <a:pt x="0" y="42649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 rot="995904">
            <a:off x="1522580" y="9224803"/>
            <a:ext cx="365261" cy="625332"/>
          </a:xfrm>
          <a:custGeom>
            <a:avLst/>
            <a:gdLst/>
            <a:ahLst/>
            <a:cxnLst/>
            <a:rect l="l" t="t" r="r" b="b"/>
            <a:pathLst>
              <a:path w="365261" h="625332">
                <a:moveTo>
                  <a:pt x="0" y="0"/>
                </a:moveTo>
                <a:lnTo>
                  <a:pt x="365262" y="0"/>
                </a:lnTo>
                <a:lnTo>
                  <a:pt x="365262" y="625332"/>
                </a:lnTo>
                <a:lnTo>
                  <a:pt x="0" y="6253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43419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/>
          <p:nvPr/>
        </p:nvSpPr>
        <p:spPr>
          <a:xfrm rot="2307632">
            <a:off x="6075913" y="1697694"/>
            <a:ext cx="375811" cy="656258"/>
          </a:xfrm>
          <a:custGeom>
            <a:avLst/>
            <a:gdLst/>
            <a:ahLst/>
            <a:cxnLst/>
            <a:rect l="l" t="t" r="r" b="b"/>
            <a:pathLst>
              <a:path w="375811" h="656258">
                <a:moveTo>
                  <a:pt x="0" y="0"/>
                </a:moveTo>
                <a:lnTo>
                  <a:pt x="375811" y="0"/>
                </a:lnTo>
                <a:lnTo>
                  <a:pt x="375811" y="656257"/>
                </a:lnTo>
                <a:lnTo>
                  <a:pt x="0" y="6562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Freeform 13"/>
          <p:cNvSpPr/>
          <p:nvPr/>
        </p:nvSpPr>
        <p:spPr>
          <a:xfrm rot="1099711">
            <a:off x="13788170" y="9228104"/>
            <a:ext cx="375811" cy="656258"/>
          </a:xfrm>
          <a:custGeom>
            <a:avLst/>
            <a:gdLst/>
            <a:ahLst/>
            <a:cxnLst/>
            <a:rect l="l" t="t" r="r" b="b"/>
            <a:pathLst>
              <a:path w="375811" h="656258">
                <a:moveTo>
                  <a:pt x="0" y="0"/>
                </a:moveTo>
                <a:lnTo>
                  <a:pt x="375811" y="0"/>
                </a:lnTo>
                <a:lnTo>
                  <a:pt x="375811" y="656258"/>
                </a:lnTo>
                <a:lnTo>
                  <a:pt x="0" y="6562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Freeform 14"/>
          <p:cNvSpPr/>
          <p:nvPr/>
        </p:nvSpPr>
        <p:spPr>
          <a:xfrm rot="-10307006">
            <a:off x="8443455" y="9273251"/>
            <a:ext cx="230159" cy="291430"/>
          </a:xfrm>
          <a:custGeom>
            <a:avLst/>
            <a:gdLst/>
            <a:ahLst/>
            <a:cxnLst/>
            <a:rect l="l" t="t" r="r" b="b"/>
            <a:pathLst>
              <a:path w="230159" h="291430">
                <a:moveTo>
                  <a:pt x="0" y="0"/>
                </a:moveTo>
                <a:lnTo>
                  <a:pt x="230160" y="0"/>
                </a:lnTo>
                <a:lnTo>
                  <a:pt x="230160" y="291430"/>
                </a:lnTo>
                <a:lnTo>
                  <a:pt x="0" y="2914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b="-93913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Freeform 15"/>
          <p:cNvSpPr/>
          <p:nvPr/>
        </p:nvSpPr>
        <p:spPr>
          <a:xfrm rot="6354552">
            <a:off x="15889491" y="3288838"/>
            <a:ext cx="375811" cy="656258"/>
          </a:xfrm>
          <a:custGeom>
            <a:avLst/>
            <a:gdLst/>
            <a:ahLst/>
            <a:cxnLst/>
            <a:rect l="l" t="t" r="r" b="b"/>
            <a:pathLst>
              <a:path w="375811" h="656258">
                <a:moveTo>
                  <a:pt x="0" y="0"/>
                </a:moveTo>
                <a:lnTo>
                  <a:pt x="375810" y="0"/>
                </a:lnTo>
                <a:lnTo>
                  <a:pt x="375810" y="656258"/>
                </a:lnTo>
                <a:lnTo>
                  <a:pt x="0" y="65625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Freeform 16"/>
          <p:cNvSpPr/>
          <p:nvPr/>
        </p:nvSpPr>
        <p:spPr>
          <a:xfrm rot="8677607">
            <a:off x="10554673" y="470180"/>
            <a:ext cx="245806" cy="429238"/>
          </a:xfrm>
          <a:custGeom>
            <a:avLst/>
            <a:gdLst/>
            <a:ahLst/>
            <a:cxnLst/>
            <a:rect l="l" t="t" r="r" b="b"/>
            <a:pathLst>
              <a:path w="245806" h="429238">
                <a:moveTo>
                  <a:pt x="0" y="0"/>
                </a:moveTo>
                <a:lnTo>
                  <a:pt x="245807" y="0"/>
                </a:lnTo>
                <a:lnTo>
                  <a:pt x="245807" y="429238"/>
                </a:lnTo>
                <a:lnTo>
                  <a:pt x="0" y="4292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7"/>
          <p:cNvSpPr/>
          <p:nvPr/>
        </p:nvSpPr>
        <p:spPr>
          <a:xfrm rot="-4839762">
            <a:off x="15875215" y="8094467"/>
            <a:ext cx="252259" cy="440507"/>
          </a:xfrm>
          <a:custGeom>
            <a:avLst/>
            <a:gdLst/>
            <a:ahLst/>
            <a:cxnLst/>
            <a:rect l="l" t="t" r="r" b="b"/>
            <a:pathLst>
              <a:path w="252259" h="440507">
                <a:moveTo>
                  <a:pt x="0" y="0"/>
                </a:moveTo>
                <a:lnTo>
                  <a:pt x="252259" y="0"/>
                </a:lnTo>
                <a:lnTo>
                  <a:pt x="252259" y="440507"/>
                </a:lnTo>
                <a:lnTo>
                  <a:pt x="0" y="44050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Freeform 18"/>
          <p:cNvSpPr/>
          <p:nvPr/>
        </p:nvSpPr>
        <p:spPr>
          <a:xfrm rot="-1138157">
            <a:off x="15266789" y="1874695"/>
            <a:ext cx="124918" cy="218137"/>
          </a:xfrm>
          <a:custGeom>
            <a:avLst/>
            <a:gdLst/>
            <a:ahLst/>
            <a:cxnLst/>
            <a:rect l="l" t="t" r="r" b="b"/>
            <a:pathLst>
              <a:path w="124918" h="218137">
                <a:moveTo>
                  <a:pt x="0" y="0"/>
                </a:moveTo>
                <a:lnTo>
                  <a:pt x="124918" y="0"/>
                </a:lnTo>
                <a:lnTo>
                  <a:pt x="124918" y="218137"/>
                </a:lnTo>
                <a:lnTo>
                  <a:pt x="0" y="2181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9" name="Freeform 19"/>
          <p:cNvSpPr/>
          <p:nvPr/>
        </p:nvSpPr>
        <p:spPr>
          <a:xfrm rot="-1138157">
            <a:off x="4036433" y="453030"/>
            <a:ext cx="124918" cy="218137"/>
          </a:xfrm>
          <a:custGeom>
            <a:avLst/>
            <a:gdLst/>
            <a:ahLst/>
            <a:cxnLst/>
            <a:rect l="l" t="t" r="r" b="b"/>
            <a:pathLst>
              <a:path w="124918" h="218137">
                <a:moveTo>
                  <a:pt x="0" y="0"/>
                </a:moveTo>
                <a:lnTo>
                  <a:pt x="124918" y="0"/>
                </a:lnTo>
                <a:lnTo>
                  <a:pt x="124918" y="218138"/>
                </a:lnTo>
                <a:lnTo>
                  <a:pt x="0" y="2181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0" name="Freeform 20"/>
          <p:cNvSpPr/>
          <p:nvPr/>
        </p:nvSpPr>
        <p:spPr>
          <a:xfrm rot="1252675">
            <a:off x="16382005" y="453748"/>
            <a:ext cx="124918" cy="218137"/>
          </a:xfrm>
          <a:custGeom>
            <a:avLst/>
            <a:gdLst/>
            <a:ahLst/>
            <a:cxnLst/>
            <a:rect l="l" t="t" r="r" b="b"/>
            <a:pathLst>
              <a:path w="124918" h="218137">
                <a:moveTo>
                  <a:pt x="0" y="0"/>
                </a:moveTo>
                <a:lnTo>
                  <a:pt x="124918" y="0"/>
                </a:lnTo>
                <a:lnTo>
                  <a:pt x="124918" y="218138"/>
                </a:lnTo>
                <a:lnTo>
                  <a:pt x="0" y="218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1" name="Freeform 21"/>
          <p:cNvSpPr/>
          <p:nvPr/>
        </p:nvSpPr>
        <p:spPr>
          <a:xfrm rot="5980117">
            <a:off x="15054259" y="5114321"/>
            <a:ext cx="124918" cy="218137"/>
          </a:xfrm>
          <a:custGeom>
            <a:avLst/>
            <a:gdLst/>
            <a:ahLst/>
            <a:cxnLst/>
            <a:rect l="l" t="t" r="r" b="b"/>
            <a:pathLst>
              <a:path w="124918" h="218137">
                <a:moveTo>
                  <a:pt x="0" y="0"/>
                </a:moveTo>
                <a:lnTo>
                  <a:pt x="124918" y="0"/>
                </a:lnTo>
                <a:lnTo>
                  <a:pt x="124918" y="218138"/>
                </a:lnTo>
                <a:lnTo>
                  <a:pt x="0" y="218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22"/>
          <p:cNvSpPr/>
          <p:nvPr/>
        </p:nvSpPr>
        <p:spPr>
          <a:xfrm rot="4277671">
            <a:off x="3008073" y="7264466"/>
            <a:ext cx="231223" cy="403773"/>
          </a:xfrm>
          <a:custGeom>
            <a:avLst/>
            <a:gdLst/>
            <a:ahLst/>
            <a:cxnLst/>
            <a:rect l="l" t="t" r="r" b="b"/>
            <a:pathLst>
              <a:path w="231223" h="403773">
                <a:moveTo>
                  <a:pt x="0" y="0"/>
                </a:moveTo>
                <a:lnTo>
                  <a:pt x="231224" y="0"/>
                </a:lnTo>
                <a:lnTo>
                  <a:pt x="231224" y="403773"/>
                </a:lnTo>
                <a:lnTo>
                  <a:pt x="0" y="40377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3" name="Freeform 23"/>
          <p:cNvSpPr/>
          <p:nvPr/>
        </p:nvSpPr>
        <p:spPr>
          <a:xfrm rot="-6226708">
            <a:off x="14160542" y="6794367"/>
            <a:ext cx="416707" cy="727673"/>
          </a:xfrm>
          <a:custGeom>
            <a:avLst/>
            <a:gdLst/>
            <a:ahLst/>
            <a:cxnLst/>
            <a:rect l="l" t="t" r="r" b="b"/>
            <a:pathLst>
              <a:path w="416707" h="727673">
                <a:moveTo>
                  <a:pt x="0" y="0"/>
                </a:moveTo>
                <a:lnTo>
                  <a:pt x="416707" y="0"/>
                </a:lnTo>
                <a:lnTo>
                  <a:pt x="416707" y="727673"/>
                </a:lnTo>
                <a:lnTo>
                  <a:pt x="0" y="7276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4" name="Freeform 24"/>
          <p:cNvSpPr/>
          <p:nvPr/>
        </p:nvSpPr>
        <p:spPr>
          <a:xfrm rot="-2793688">
            <a:off x="3798499" y="5476263"/>
            <a:ext cx="139313" cy="243274"/>
          </a:xfrm>
          <a:custGeom>
            <a:avLst/>
            <a:gdLst/>
            <a:ahLst/>
            <a:cxnLst/>
            <a:rect l="l" t="t" r="r" b="b"/>
            <a:pathLst>
              <a:path w="139313" h="243274">
                <a:moveTo>
                  <a:pt x="0" y="0"/>
                </a:moveTo>
                <a:lnTo>
                  <a:pt x="139312" y="0"/>
                </a:lnTo>
                <a:lnTo>
                  <a:pt x="139312" y="243274"/>
                </a:lnTo>
                <a:lnTo>
                  <a:pt x="0" y="2432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5" name="Freeform 25"/>
          <p:cNvSpPr/>
          <p:nvPr/>
        </p:nvSpPr>
        <p:spPr>
          <a:xfrm rot="-7061439">
            <a:off x="1371217" y="3896145"/>
            <a:ext cx="139313" cy="243274"/>
          </a:xfrm>
          <a:custGeom>
            <a:avLst/>
            <a:gdLst/>
            <a:ahLst/>
            <a:cxnLst/>
            <a:rect l="l" t="t" r="r" b="b"/>
            <a:pathLst>
              <a:path w="139313" h="243274">
                <a:moveTo>
                  <a:pt x="0" y="0"/>
                </a:moveTo>
                <a:lnTo>
                  <a:pt x="139313" y="0"/>
                </a:lnTo>
                <a:lnTo>
                  <a:pt x="139313" y="243274"/>
                </a:lnTo>
                <a:lnTo>
                  <a:pt x="0" y="2432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6" name="Freeform 26"/>
          <p:cNvSpPr/>
          <p:nvPr/>
        </p:nvSpPr>
        <p:spPr>
          <a:xfrm rot="-4839762" flipH="1">
            <a:off x="9850689" y="1993989"/>
            <a:ext cx="189149" cy="330301"/>
          </a:xfrm>
          <a:custGeom>
            <a:avLst/>
            <a:gdLst/>
            <a:ahLst/>
            <a:cxnLst/>
            <a:rect l="l" t="t" r="r" b="b"/>
            <a:pathLst>
              <a:path w="189149" h="330301">
                <a:moveTo>
                  <a:pt x="189149" y="0"/>
                </a:moveTo>
                <a:lnTo>
                  <a:pt x="0" y="0"/>
                </a:lnTo>
                <a:lnTo>
                  <a:pt x="0" y="330301"/>
                </a:lnTo>
                <a:lnTo>
                  <a:pt x="189149" y="330301"/>
                </a:lnTo>
                <a:lnTo>
                  <a:pt x="18914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7" name="TextBox 27"/>
          <p:cNvSpPr txBox="1"/>
          <p:nvPr/>
        </p:nvSpPr>
        <p:spPr>
          <a:xfrm>
            <a:off x="4467954" y="3399757"/>
            <a:ext cx="8814298" cy="344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9799">
                <a:solidFill>
                  <a:srgbClr val="FBE8D7"/>
                </a:solidFill>
                <a:latin typeface="Genty Sans Bold"/>
              </a:rPr>
              <a:t>Working in the Community Sector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467954" y="6691528"/>
            <a:ext cx="8814298" cy="92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BE8D7"/>
                </a:solidFill>
                <a:latin typeface="DM Sans Bold"/>
              </a:rPr>
              <a:t>(as a young person)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6806" y="1651269"/>
            <a:ext cx="7864519" cy="91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6600" spc="277">
                <a:solidFill>
                  <a:srgbClr val="000000"/>
                </a:solidFill>
                <a:latin typeface="Genty Sans"/>
              </a:rPr>
              <a:t>UNSURE ABOUT: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984554" y="4997318"/>
            <a:ext cx="2763006" cy="1389808"/>
            <a:chOff x="0" y="0"/>
            <a:chExt cx="3684008" cy="185307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684008" cy="1853078"/>
              <a:chOff x="0" y="0"/>
              <a:chExt cx="795631" cy="4002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9563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795631" h="400207">
                    <a:moveTo>
                      <a:pt x="100872" y="0"/>
                    </a:moveTo>
                    <a:lnTo>
                      <a:pt x="694759" y="0"/>
                    </a:lnTo>
                    <a:cubicBezTo>
                      <a:pt x="750469" y="0"/>
                      <a:pt x="795631" y="45162"/>
                      <a:pt x="795631" y="100872"/>
                    </a:cubicBezTo>
                    <a:lnTo>
                      <a:pt x="795631" y="299335"/>
                    </a:lnTo>
                    <a:cubicBezTo>
                      <a:pt x="795631" y="326088"/>
                      <a:pt x="785004" y="351745"/>
                      <a:pt x="766087" y="370662"/>
                    </a:cubicBezTo>
                    <a:cubicBezTo>
                      <a:pt x="747169" y="389580"/>
                      <a:pt x="721512" y="400207"/>
                      <a:pt x="694759" y="400207"/>
                    </a:cubicBezTo>
                    <a:lnTo>
                      <a:pt x="100872" y="400207"/>
                    </a:lnTo>
                    <a:cubicBezTo>
                      <a:pt x="74119" y="400207"/>
                      <a:pt x="48462" y="389580"/>
                      <a:pt x="29545" y="370662"/>
                    </a:cubicBezTo>
                    <a:cubicBezTo>
                      <a:pt x="10628" y="351745"/>
                      <a:pt x="0" y="326088"/>
                      <a:pt x="0" y="299335"/>
                    </a:cubicBezTo>
                    <a:lnTo>
                      <a:pt x="0" y="100872"/>
                    </a:lnTo>
                    <a:cubicBezTo>
                      <a:pt x="0" y="74119"/>
                      <a:pt x="10628" y="48462"/>
                      <a:pt x="29545" y="29545"/>
                    </a:cubicBezTo>
                    <a:cubicBezTo>
                      <a:pt x="48462" y="10628"/>
                      <a:pt x="74119" y="0"/>
                      <a:pt x="100872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28575"/>
                <a:ext cx="79563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15788" y="604800"/>
              <a:ext cx="3468220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Jargon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07384" y="7324158"/>
            <a:ext cx="3055365" cy="1389808"/>
            <a:chOff x="0" y="0"/>
            <a:chExt cx="879818" cy="4002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9818" cy="400207"/>
            </a:xfrm>
            <a:custGeom>
              <a:avLst/>
              <a:gdLst/>
              <a:ahLst/>
              <a:cxnLst/>
              <a:rect l="l" t="t" r="r" b="b"/>
              <a:pathLst>
                <a:path w="879818" h="400207">
                  <a:moveTo>
                    <a:pt x="91220" y="0"/>
                  </a:moveTo>
                  <a:lnTo>
                    <a:pt x="788599" y="0"/>
                  </a:lnTo>
                  <a:cubicBezTo>
                    <a:pt x="838978" y="0"/>
                    <a:pt x="879818" y="40840"/>
                    <a:pt x="879818" y="91220"/>
                  </a:cubicBezTo>
                  <a:lnTo>
                    <a:pt x="879818" y="308988"/>
                  </a:lnTo>
                  <a:cubicBezTo>
                    <a:pt x="879818" y="359367"/>
                    <a:pt x="838978" y="400207"/>
                    <a:pt x="788599" y="400207"/>
                  </a:cubicBezTo>
                  <a:lnTo>
                    <a:pt x="91220" y="400207"/>
                  </a:lnTo>
                  <a:cubicBezTo>
                    <a:pt x="67027" y="400207"/>
                    <a:pt x="43825" y="390597"/>
                    <a:pt x="26718" y="373490"/>
                  </a:cubicBezTo>
                  <a:cubicBezTo>
                    <a:pt x="9611" y="356383"/>
                    <a:pt x="0" y="333180"/>
                    <a:pt x="0" y="308988"/>
                  </a:cubicBezTo>
                  <a:lnTo>
                    <a:pt x="0" y="91220"/>
                  </a:lnTo>
                  <a:cubicBezTo>
                    <a:pt x="0" y="40840"/>
                    <a:pt x="40840" y="0"/>
                    <a:pt x="91220" y="0"/>
                  </a:cubicBezTo>
                  <a:close/>
                </a:path>
              </a:pathLst>
            </a:custGeom>
            <a:solidFill>
              <a:srgbClr val="1A4B9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879818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55791" y="2965719"/>
            <a:ext cx="3279275" cy="1389808"/>
            <a:chOff x="0" y="0"/>
            <a:chExt cx="944295" cy="4002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44295" cy="400207"/>
            </a:xfrm>
            <a:custGeom>
              <a:avLst/>
              <a:gdLst/>
              <a:ahLst/>
              <a:cxnLst/>
              <a:rect l="l" t="t" r="r" b="b"/>
              <a:pathLst>
                <a:path w="944295" h="400207">
                  <a:moveTo>
                    <a:pt x="84991" y="0"/>
                  </a:moveTo>
                  <a:lnTo>
                    <a:pt x="859304" y="0"/>
                  </a:lnTo>
                  <a:cubicBezTo>
                    <a:pt x="906243" y="0"/>
                    <a:pt x="944295" y="38052"/>
                    <a:pt x="944295" y="84991"/>
                  </a:cubicBezTo>
                  <a:lnTo>
                    <a:pt x="944295" y="315216"/>
                  </a:lnTo>
                  <a:cubicBezTo>
                    <a:pt x="944295" y="362155"/>
                    <a:pt x="906243" y="400207"/>
                    <a:pt x="859304" y="400207"/>
                  </a:cubicBezTo>
                  <a:lnTo>
                    <a:pt x="84991" y="400207"/>
                  </a:lnTo>
                  <a:cubicBezTo>
                    <a:pt x="38052" y="400207"/>
                    <a:pt x="0" y="362155"/>
                    <a:pt x="0" y="315216"/>
                  </a:cubicBezTo>
                  <a:lnTo>
                    <a:pt x="0" y="84991"/>
                  </a:lnTo>
                  <a:cubicBezTo>
                    <a:pt x="0" y="38052"/>
                    <a:pt x="38052" y="0"/>
                    <a:pt x="84991" y="0"/>
                  </a:cubicBezTo>
                  <a:close/>
                </a:path>
              </a:pathLst>
            </a:custGeom>
            <a:solidFill>
              <a:srgbClr val="1A4B9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944295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767432" y="3248528"/>
            <a:ext cx="2679546" cy="89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FFFFFF"/>
                </a:solidFill>
                <a:latin typeface="DM Sans"/>
              </a:rPr>
              <a:t>Professional Standards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821399" y="3000300"/>
            <a:ext cx="2876106" cy="1389808"/>
            <a:chOff x="0" y="0"/>
            <a:chExt cx="828199" cy="4002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8199" cy="400207"/>
            </a:xfrm>
            <a:custGeom>
              <a:avLst/>
              <a:gdLst/>
              <a:ahLst/>
              <a:cxnLst/>
              <a:rect l="l" t="t" r="r" b="b"/>
              <a:pathLst>
                <a:path w="828199" h="400207">
                  <a:moveTo>
                    <a:pt x="96905" y="0"/>
                  </a:moveTo>
                  <a:lnTo>
                    <a:pt x="731294" y="0"/>
                  </a:lnTo>
                  <a:cubicBezTo>
                    <a:pt x="784813" y="0"/>
                    <a:pt x="828199" y="43386"/>
                    <a:pt x="828199" y="96905"/>
                  </a:cubicBezTo>
                  <a:lnTo>
                    <a:pt x="828199" y="303302"/>
                  </a:lnTo>
                  <a:cubicBezTo>
                    <a:pt x="828199" y="329003"/>
                    <a:pt x="817990" y="353651"/>
                    <a:pt x="799816" y="371824"/>
                  </a:cubicBezTo>
                  <a:cubicBezTo>
                    <a:pt x="781643" y="389998"/>
                    <a:pt x="756995" y="400207"/>
                    <a:pt x="731294" y="400207"/>
                  </a:cubicBezTo>
                  <a:lnTo>
                    <a:pt x="96905" y="400207"/>
                  </a:lnTo>
                  <a:cubicBezTo>
                    <a:pt x="71204" y="400207"/>
                    <a:pt x="46556" y="389998"/>
                    <a:pt x="28383" y="371824"/>
                  </a:cubicBezTo>
                  <a:cubicBezTo>
                    <a:pt x="10210" y="353651"/>
                    <a:pt x="0" y="329003"/>
                    <a:pt x="0" y="303302"/>
                  </a:cubicBezTo>
                  <a:lnTo>
                    <a:pt x="0" y="96905"/>
                  </a:lnTo>
                  <a:cubicBezTo>
                    <a:pt x="0" y="71204"/>
                    <a:pt x="10210" y="46556"/>
                    <a:pt x="28383" y="28383"/>
                  </a:cubicBezTo>
                  <a:cubicBezTo>
                    <a:pt x="46556" y="10210"/>
                    <a:pt x="71204" y="0"/>
                    <a:pt x="96905" y="0"/>
                  </a:cubicBezTo>
                  <a:close/>
                </a:path>
              </a:pathLst>
            </a:custGeom>
            <a:solidFill>
              <a:srgbClr val="1A4B9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8575"/>
              <a:ext cx="828199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574857" y="4692374"/>
            <a:ext cx="2854492" cy="2151709"/>
            <a:chOff x="0" y="0"/>
            <a:chExt cx="821975" cy="6196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1975" cy="619603"/>
            </a:xfrm>
            <a:custGeom>
              <a:avLst/>
              <a:gdLst/>
              <a:ahLst/>
              <a:cxnLst/>
              <a:rect l="l" t="t" r="r" b="b"/>
              <a:pathLst>
                <a:path w="821975" h="619603">
                  <a:moveTo>
                    <a:pt x="97639" y="0"/>
                  </a:moveTo>
                  <a:lnTo>
                    <a:pt x="724336" y="0"/>
                  </a:lnTo>
                  <a:cubicBezTo>
                    <a:pt x="750232" y="0"/>
                    <a:pt x="775067" y="10287"/>
                    <a:pt x="793377" y="28598"/>
                  </a:cubicBezTo>
                  <a:cubicBezTo>
                    <a:pt x="811688" y="46909"/>
                    <a:pt x="821975" y="71743"/>
                    <a:pt x="821975" y="97639"/>
                  </a:cubicBezTo>
                  <a:lnTo>
                    <a:pt x="821975" y="521964"/>
                  </a:lnTo>
                  <a:cubicBezTo>
                    <a:pt x="821975" y="575889"/>
                    <a:pt x="778261" y="619603"/>
                    <a:pt x="724336" y="619603"/>
                  </a:cubicBezTo>
                  <a:lnTo>
                    <a:pt x="97639" y="619603"/>
                  </a:lnTo>
                  <a:cubicBezTo>
                    <a:pt x="43714" y="619603"/>
                    <a:pt x="0" y="575889"/>
                    <a:pt x="0" y="521964"/>
                  </a:cubicBezTo>
                  <a:lnTo>
                    <a:pt x="0" y="97639"/>
                  </a:lnTo>
                  <a:cubicBezTo>
                    <a:pt x="0" y="43714"/>
                    <a:pt x="43714" y="0"/>
                    <a:pt x="97639" y="0"/>
                  </a:cubicBezTo>
                  <a:close/>
                </a:path>
              </a:pathLst>
            </a:custGeom>
            <a:solidFill>
              <a:srgbClr val="1A4B9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8575"/>
              <a:ext cx="821975" cy="59102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617031" y="5061202"/>
            <a:ext cx="2770143" cy="132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FFFFFF"/>
                </a:solidFill>
                <a:latin typeface="DM Sans"/>
              </a:rPr>
              <a:t>How an organisation works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023947" y="7341494"/>
            <a:ext cx="2799569" cy="1389808"/>
            <a:chOff x="0" y="0"/>
            <a:chExt cx="806160" cy="4002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06160" cy="400207"/>
            </a:xfrm>
            <a:custGeom>
              <a:avLst/>
              <a:gdLst/>
              <a:ahLst/>
              <a:cxnLst/>
              <a:rect l="l" t="t" r="r" b="b"/>
              <a:pathLst>
                <a:path w="806160" h="400207">
                  <a:moveTo>
                    <a:pt x="99554" y="0"/>
                  </a:moveTo>
                  <a:lnTo>
                    <a:pt x="706605" y="0"/>
                  </a:lnTo>
                  <a:cubicBezTo>
                    <a:pt x="733009" y="0"/>
                    <a:pt x="758331" y="10489"/>
                    <a:pt x="777001" y="29159"/>
                  </a:cubicBezTo>
                  <a:cubicBezTo>
                    <a:pt x="795671" y="47829"/>
                    <a:pt x="806160" y="73151"/>
                    <a:pt x="806160" y="99554"/>
                  </a:cubicBezTo>
                  <a:lnTo>
                    <a:pt x="806160" y="300653"/>
                  </a:lnTo>
                  <a:cubicBezTo>
                    <a:pt x="806160" y="355635"/>
                    <a:pt x="761588" y="400207"/>
                    <a:pt x="706605" y="400207"/>
                  </a:cubicBezTo>
                  <a:lnTo>
                    <a:pt x="99554" y="400207"/>
                  </a:lnTo>
                  <a:cubicBezTo>
                    <a:pt x="73151" y="400207"/>
                    <a:pt x="47829" y="389718"/>
                    <a:pt x="29159" y="371048"/>
                  </a:cubicBezTo>
                  <a:cubicBezTo>
                    <a:pt x="10489" y="352378"/>
                    <a:pt x="0" y="327056"/>
                    <a:pt x="0" y="300653"/>
                  </a:cubicBezTo>
                  <a:lnTo>
                    <a:pt x="0" y="99554"/>
                  </a:lnTo>
                  <a:cubicBezTo>
                    <a:pt x="0" y="44572"/>
                    <a:pt x="44572" y="0"/>
                    <a:pt x="99554" y="0"/>
                  </a:cubicBezTo>
                  <a:close/>
                </a:path>
              </a:pathLst>
            </a:custGeom>
            <a:solidFill>
              <a:srgbClr val="1A4B9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8575"/>
              <a:ext cx="806160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140009" y="7641305"/>
            <a:ext cx="2567445" cy="89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FFFFFF"/>
                </a:solidFill>
                <a:latin typeface="DM Sans"/>
              </a:rPr>
              <a:t>Workplace rights</a:t>
            </a:r>
          </a:p>
        </p:txBody>
      </p:sp>
      <p:sp>
        <p:nvSpPr>
          <p:cNvPr id="26" name="Freeform 26"/>
          <p:cNvSpPr/>
          <p:nvPr/>
        </p:nvSpPr>
        <p:spPr>
          <a:xfrm rot="2638600">
            <a:off x="8660159" y="479015"/>
            <a:ext cx="1206893" cy="1099370"/>
          </a:xfrm>
          <a:custGeom>
            <a:avLst/>
            <a:gdLst/>
            <a:ahLst/>
            <a:cxnLst/>
            <a:rect l="l" t="t" r="r" b="b"/>
            <a:pathLst>
              <a:path w="1206893" h="1099370">
                <a:moveTo>
                  <a:pt x="0" y="0"/>
                </a:moveTo>
                <a:lnTo>
                  <a:pt x="1206893" y="0"/>
                </a:lnTo>
                <a:lnTo>
                  <a:pt x="1206893" y="1099370"/>
                </a:lnTo>
                <a:lnTo>
                  <a:pt x="0" y="1099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7" name="Freeform 27"/>
          <p:cNvSpPr/>
          <p:nvPr/>
        </p:nvSpPr>
        <p:spPr>
          <a:xfrm rot="-2832155">
            <a:off x="9287896" y="4670333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4490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8" name="Freeform 28"/>
          <p:cNvSpPr/>
          <p:nvPr/>
        </p:nvSpPr>
        <p:spPr>
          <a:xfrm rot="-7162041">
            <a:off x="7776942" y="4688265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5" y="0"/>
                </a:lnTo>
                <a:lnTo>
                  <a:pt x="1307545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4490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9" name="Freeform 29"/>
          <p:cNvSpPr/>
          <p:nvPr/>
        </p:nvSpPr>
        <p:spPr>
          <a:xfrm rot="-7790319">
            <a:off x="6559798" y="5999022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0" name="Freeform 30"/>
          <p:cNvSpPr/>
          <p:nvPr/>
        </p:nvSpPr>
        <p:spPr>
          <a:xfrm rot="-10511353">
            <a:off x="6199011" y="8226739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1" name="Freeform 31"/>
          <p:cNvSpPr/>
          <p:nvPr/>
        </p:nvSpPr>
        <p:spPr>
          <a:xfrm rot="304285">
            <a:off x="10648609" y="8192600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2" name="Freeform 32"/>
          <p:cNvSpPr/>
          <p:nvPr/>
        </p:nvSpPr>
        <p:spPr>
          <a:xfrm rot="-2591211">
            <a:off x="10459148" y="6028123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3" name="Freeform 33"/>
          <p:cNvSpPr/>
          <p:nvPr/>
        </p:nvSpPr>
        <p:spPr>
          <a:xfrm>
            <a:off x="7308798" y="5650419"/>
            <a:ext cx="3940140" cy="4574908"/>
          </a:xfrm>
          <a:custGeom>
            <a:avLst/>
            <a:gdLst/>
            <a:ahLst/>
            <a:cxnLst/>
            <a:rect l="l" t="t" r="r" b="b"/>
            <a:pathLst>
              <a:path w="3940140" h="4574908">
                <a:moveTo>
                  <a:pt x="0" y="0"/>
                </a:moveTo>
                <a:lnTo>
                  <a:pt x="3940140" y="0"/>
                </a:lnTo>
                <a:lnTo>
                  <a:pt x="3940140" y="4574908"/>
                </a:lnTo>
                <a:lnTo>
                  <a:pt x="0" y="4574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4" name="TextBox 34"/>
          <p:cNvSpPr txBox="1"/>
          <p:nvPr/>
        </p:nvSpPr>
        <p:spPr>
          <a:xfrm>
            <a:off x="12274412" y="7606968"/>
            <a:ext cx="3088337" cy="89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FFFFFF"/>
                </a:solidFill>
                <a:latin typeface="DM Sans"/>
              </a:rPr>
              <a:t>Social Expectations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874380" y="3248528"/>
            <a:ext cx="2770143" cy="89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FFFFFF"/>
                </a:solidFill>
                <a:latin typeface="DM Sans"/>
              </a:rPr>
              <a:t>Reading payslips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6806" y="1651269"/>
            <a:ext cx="7864519" cy="91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6600" spc="277">
                <a:solidFill>
                  <a:srgbClr val="000000"/>
                </a:solidFill>
                <a:latin typeface="Genty Sans"/>
              </a:rPr>
              <a:t>UNSURE ABOUT: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984554" y="4997318"/>
            <a:ext cx="2763006" cy="1389808"/>
            <a:chOff x="0" y="0"/>
            <a:chExt cx="3684008" cy="185307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684008" cy="1853078"/>
              <a:chOff x="0" y="0"/>
              <a:chExt cx="795631" cy="4002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9563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795631" h="400207">
                    <a:moveTo>
                      <a:pt x="100872" y="0"/>
                    </a:moveTo>
                    <a:lnTo>
                      <a:pt x="694759" y="0"/>
                    </a:lnTo>
                    <a:cubicBezTo>
                      <a:pt x="750469" y="0"/>
                      <a:pt x="795631" y="45162"/>
                      <a:pt x="795631" y="100872"/>
                    </a:cubicBezTo>
                    <a:lnTo>
                      <a:pt x="795631" y="299335"/>
                    </a:lnTo>
                    <a:cubicBezTo>
                      <a:pt x="795631" y="326088"/>
                      <a:pt x="785004" y="351745"/>
                      <a:pt x="766087" y="370662"/>
                    </a:cubicBezTo>
                    <a:cubicBezTo>
                      <a:pt x="747169" y="389580"/>
                      <a:pt x="721512" y="400207"/>
                      <a:pt x="694759" y="400207"/>
                    </a:cubicBezTo>
                    <a:lnTo>
                      <a:pt x="100872" y="400207"/>
                    </a:lnTo>
                    <a:cubicBezTo>
                      <a:pt x="74119" y="400207"/>
                      <a:pt x="48462" y="389580"/>
                      <a:pt x="29545" y="370662"/>
                    </a:cubicBezTo>
                    <a:cubicBezTo>
                      <a:pt x="10628" y="351745"/>
                      <a:pt x="0" y="326088"/>
                      <a:pt x="0" y="299335"/>
                    </a:cubicBezTo>
                    <a:lnTo>
                      <a:pt x="0" y="100872"/>
                    </a:lnTo>
                    <a:cubicBezTo>
                      <a:pt x="0" y="74119"/>
                      <a:pt x="10628" y="48462"/>
                      <a:pt x="29545" y="29545"/>
                    </a:cubicBezTo>
                    <a:cubicBezTo>
                      <a:pt x="48462" y="10628"/>
                      <a:pt x="74119" y="0"/>
                      <a:pt x="100872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28575"/>
                <a:ext cx="79563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15788" y="604800"/>
              <a:ext cx="3468220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Jargon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2591211">
            <a:off x="14926533" y="7283001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9" name="Group 9"/>
          <p:cNvGrpSpPr/>
          <p:nvPr/>
        </p:nvGrpSpPr>
        <p:grpSpPr>
          <a:xfrm>
            <a:off x="12307384" y="7324158"/>
            <a:ext cx="3055365" cy="1389808"/>
            <a:chOff x="0" y="0"/>
            <a:chExt cx="879818" cy="4002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9818" cy="400207"/>
            </a:xfrm>
            <a:custGeom>
              <a:avLst/>
              <a:gdLst/>
              <a:ahLst/>
              <a:cxnLst/>
              <a:rect l="l" t="t" r="r" b="b"/>
              <a:pathLst>
                <a:path w="879818" h="400207">
                  <a:moveTo>
                    <a:pt x="91220" y="0"/>
                  </a:moveTo>
                  <a:lnTo>
                    <a:pt x="788599" y="0"/>
                  </a:lnTo>
                  <a:cubicBezTo>
                    <a:pt x="838978" y="0"/>
                    <a:pt x="879818" y="40840"/>
                    <a:pt x="879818" y="91220"/>
                  </a:cubicBezTo>
                  <a:lnTo>
                    <a:pt x="879818" y="308988"/>
                  </a:lnTo>
                  <a:cubicBezTo>
                    <a:pt x="879818" y="359367"/>
                    <a:pt x="838978" y="400207"/>
                    <a:pt x="788599" y="400207"/>
                  </a:cubicBezTo>
                  <a:lnTo>
                    <a:pt x="91220" y="400207"/>
                  </a:lnTo>
                  <a:cubicBezTo>
                    <a:pt x="67027" y="400207"/>
                    <a:pt x="43825" y="390597"/>
                    <a:pt x="26718" y="373490"/>
                  </a:cubicBezTo>
                  <a:cubicBezTo>
                    <a:pt x="9611" y="356383"/>
                    <a:pt x="0" y="333180"/>
                    <a:pt x="0" y="308988"/>
                  </a:cubicBezTo>
                  <a:lnTo>
                    <a:pt x="0" y="91220"/>
                  </a:lnTo>
                  <a:cubicBezTo>
                    <a:pt x="0" y="40840"/>
                    <a:pt x="40840" y="0"/>
                    <a:pt x="91220" y="0"/>
                  </a:cubicBezTo>
                  <a:close/>
                </a:path>
              </a:pathLst>
            </a:custGeom>
            <a:solidFill>
              <a:srgbClr val="1A4B9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879818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555791" y="2965719"/>
            <a:ext cx="3279275" cy="1389808"/>
            <a:chOff x="0" y="0"/>
            <a:chExt cx="944295" cy="4002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44295" cy="400207"/>
            </a:xfrm>
            <a:custGeom>
              <a:avLst/>
              <a:gdLst/>
              <a:ahLst/>
              <a:cxnLst/>
              <a:rect l="l" t="t" r="r" b="b"/>
              <a:pathLst>
                <a:path w="944295" h="400207">
                  <a:moveTo>
                    <a:pt x="84991" y="0"/>
                  </a:moveTo>
                  <a:lnTo>
                    <a:pt x="859304" y="0"/>
                  </a:lnTo>
                  <a:cubicBezTo>
                    <a:pt x="906243" y="0"/>
                    <a:pt x="944295" y="38052"/>
                    <a:pt x="944295" y="84991"/>
                  </a:cubicBezTo>
                  <a:lnTo>
                    <a:pt x="944295" y="315216"/>
                  </a:lnTo>
                  <a:cubicBezTo>
                    <a:pt x="944295" y="362155"/>
                    <a:pt x="906243" y="400207"/>
                    <a:pt x="859304" y="400207"/>
                  </a:cubicBezTo>
                  <a:lnTo>
                    <a:pt x="84991" y="400207"/>
                  </a:lnTo>
                  <a:cubicBezTo>
                    <a:pt x="38052" y="400207"/>
                    <a:pt x="0" y="362155"/>
                    <a:pt x="0" y="315216"/>
                  </a:cubicBezTo>
                  <a:lnTo>
                    <a:pt x="0" y="84991"/>
                  </a:lnTo>
                  <a:cubicBezTo>
                    <a:pt x="0" y="38052"/>
                    <a:pt x="38052" y="0"/>
                    <a:pt x="84991" y="0"/>
                  </a:cubicBezTo>
                  <a:close/>
                </a:path>
              </a:pathLst>
            </a:custGeom>
            <a:solidFill>
              <a:srgbClr val="1A4B9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944295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767432" y="3248528"/>
            <a:ext cx="2679546" cy="89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FFFFFF"/>
                </a:solidFill>
                <a:latin typeface="DM Sans"/>
              </a:rPr>
              <a:t>Professional Standards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821399" y="3000300"/>
            <a:ext cx="2876106" cy="1389808"/>
            <a:chOff x="0" y="0"/>
            <a:chExt cx="828199" cy="4002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28199" cy="400207"/>
            </a:xfrm>
            <a:custGeom>
              <a:avLst/>
              <a:gdLst/>
              <a:ahLst/>
              <a:cxnLst/>
              <a:rect l="l" t="t" r="r" b="b"/>
              <a:pathLst>
                <a:path w="828199" h="400207">
                  <a:moveTo>
                    <a:pt x="96905" y="0"/>
                  </a:moveTo>
                  <a:lnTo>
                    <a:pt x="731294" y="0"/>
                  </a:lnTo>
                  <a:cubicBezTo>
                    <a:pt x="784813" y="0"/>
                    <a:pt x="828199" y="43386"/>
                    <a:pt x="828199" y="96905"/>
                  </a:cubicBezTo>
                  <a:lnTo>
                    <a:pt x="828199" y="303302"/>
                  </a:lnTo>
                  <a:cubicBezTo>
                    <a:pt x="828199" y="329003"/>
                    <a:pt x="817990" y="353651"/>
                    <a:pt x="799816" y="371824"/>
                  </a:cubicBezTo>
                  <a:cubicBezTo>
                    <a:pt x="781643" y="389998"/>
                    <a:pt x="756995" y="400207"/>
                    <a:pt x="731294" y="400207"/>
                  </a:cubicBezTo>
                  <a:lnTo>
                    <a:pt x="96905" y="400207"/>
                  </a:lnTo>
                  <a:cubicBezTo>
                    <a:pt x="71204" y="400207"/>
                    <a:pt x="46556" y="389998"/>
                    <a:pt x="28383" y="371824"/>
                  </a:cubicBezTo>
                  <a:cubicBezTo>
                    <a:pt x="10210" y="353651"/>
                    <a:pt x="0" y="329003"/>
                    <a:pt x="0" y="303302"/>
                  </a:cubicBezTo>
                  <a:lnTo>
                    <a:pt x="0" y="96905"/>
                  </a:lnTo>
                  <a:cubicBezTo>
                    <a:pt x="0" y="71204"/>
                    <a:pt x="10210" y="46556"/>
                    <a:pt x="28383" y="28383"/>
                  </a:cubicBezTo>
                  <a:cubicBezTo>
                    <a:pt x="46556" y="10210"/>
                    <a:pt x="71204" y="0"/>
                    <a:pt x="96905" y="0"/>
                  </a:cubicBezTo>
                  <a:close/>
                </a:path>
              </a:pathLst>
            </a:custGeom>
            <a:solidFill>
              <a:srgbClr val="1A4B9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8575"/>
              <a:ext cx="828199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574857" y="4692374"/>
            <a:ext cx="2854492" cy="2151709"/>
            <a:chOff x="0" y="0"/>
            <a:chExt cx="821975" cy="6196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21975" cy="619603"/>
            </a:xfrm>
            <a:custGeom>
              <a:avLst/>
              <a:gdLst/>
              <a:ahLst/>
              <a:cxnLst/>
              <a:rect l="l" t="t" r="r" b="b"/>
              <a:pathLst>
                <a:path w="821975" h="619603">
                  <a:moveTo>
                    <a:pt x="97639" y="0"/>
                  </a:moveTo>
                  <a:lnTo>
                    <a:pt x="724336" y="0"/>
                  </a:lnTo>
                  <a:cubicBezTo>
                    <a:pt x="750232" y="0"/>
                    <a:pt x="775067" y="10287"/>
                    <a:pt x="793377" y="28598"/>
                  </a:cubicBezTo>
                  <a:cubicBezTo>
                    <a:pt x="811688" y="46909"/>
                    <a:pt x="821975" y="71743"/>
                    <a:pt x="821975" y="97639"/>
                  </a:cubicBezTo>
                  <a:lnTo>
                    <a:pt x="821975" y="521964"/>
                  </a:lnTo>
                  <a:cubicBezTo>
                    <a:pt x="821975" y="575889"/>
                    <a:pt x="778261" y="619603"/>
                    <a:pt x="724336" y="619603"/>
                  </a:cubicBezTo>
                  <a:lnTo>
                    <a:pt x="97639" y="619603"/>
                  </a:lnTo>
                  <a:cubicBezTo>
                    <a:pt x="43714" y="619603"/>
                    <a:pt x="0" y="575889"/>
                    <a:pt x="0" y="521964"/>
                  </a:cubicBezTo>
                  <a:lnTo>
                    <a:pt x="0" y="97639"/>
                  </a:lnTo>
                  <a:cubicBezTo>
                    <a:pt x="0" y="43714"/>
                    <a:pt x="43714" y="0"/>
                    <a:pt x="97639" y="0"/>
                  </a:cubicBezTo>
                  <a:close/>
                </a:path>
              </a:pathLst>
            </a:custGeom>
            <a:solidFill>
              <a:srgbClr val="1A4B9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8575"/>
              <a:ext cx="821975" cy="59102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617031" y="5061202"/>
            <a:ext cx="2770143" cy="132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FFFFFF"/>
                </a:solidFill>
                <a:latin typeface="DM Sans"/>
              </a:rPr>
              <a:t>How an organisation works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023947" y="7341494"/>
            <a:ext cx="2799569" cy="1389808"/>
            <a:chOff x="0" y="0"/>
            <a:chExt cx="806160" cy="40020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06160" cy="400207"/>
            </a:xfrm>
            <a:custGeom>
              <a:avLst/>
              <a:gdLst/>
              <a:ahLst/>
              <a:cxnLst/>
              <a:rect l="l" t="t" r="r" b="b"/>
              <a:pathLst>
                <a:path w="806160" h="400207">
                  <a:moveTo>
                    <a:pt x="99554" y="0"/>
                  </a:moveTo>
                  <a:lnTo>
                    <a:pt x="706605" y="0"/>
                  </a:lnTo>
                  <a:cubicBezTo>
                    <a:pt x="733009" y="0"/>
                    <a:pt x="758331" y="10489"/>
                    <a:pt x="777001" y="29159"/>
                  </a:cubicBezTo>
                  <a:cubicBezTo>
                    <a:pt x="795671" y="47829"/>
                    <a:pt x="806160" y="73151"/>
                    <a:pt x="806160" y="99554"/>
                  </a:cubicBezTo>
                  <a:lnTo>
                    <a:pt x="806160" y="300653"/>
                  </a:lnTo>
                  <a:cubicBezTo>
                    <a:pt x="806160" y="355635"/>
                    <a:pt x="761588" y="400207"/>
                    <a:pt x="706605" y="400207"/>
                  </a:cubicBezTo>
                  <a:lnTo>
                    <a:pt x="99554" y="400207"/>
                  </a:lnTo>
                  <a:cubicBezTo>
                    <a:pt x="73151" y="400207"/>
                    <a:pt x="47829" y="389718"/>
                    <a:pt x="29159" y="371048"/>
                  </a:cubicBezTo>
                  <a:cubicBezTo>
                    <a:pt x="10489" y="352378"/>
                    <a:pt x="0" y="327056"/>
                    <a:pt x="0" y="300653"/>
                  </a:cubicBezTo>
                  <a:lnTo>
                    <a:pt x="0" y="99554"/>
                  </a:lnTo>
                  <a:cubicBezTo>
                    <a:pt x="0" y="44572"/>
                    <a:pt x="44572" y="0"/>
                    <a:pt x="99554" y="0"/>
                  </a:cubicBezTo>
                  <a:close/>
                </a:path>
              </a:pathLst>
            </a:custGeom>
            <a:solidFill>
              <a:srgbClr val="1A4B9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8575"/>
              <a:ext cx="806160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140009" y="7641305"/>
            <a:ext cx="2567445" cy="89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FFFFFF"/>
                </a:solidFill>
                <a:latin typeface="DM Sans"/>
              </a:rPr>
              <a:t>Workplace rights</a:t>
            </a:r>
          </a:p>
        </p:txBody>
      </p:sp>
      <p:sp>
        <p:nvSpPr>
          <p:cNvPr id="27" name="Freeform 27"/>
          <p:cNvSpPr/>
          <p:nvPr/>
        </p:nvSpPr>
        <p:spPr>
          <a:xfrm rot="-7790319">
            <a:off x="2437143" y="4987526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8" name="Freeform 28"/>
          <p:cNvSpPr/>
          <p:nvPr/>
        </p:nvSpPr>
        <p:spPr>
          <a:xfrm rot="2638600">
            <a:off x="8660159" y="479015"/>
            <a:ext cx="1206893" cy="1099370"/>
          </a:xfrm>
          <a:custGeom>
            <a:avLst/>
            <a:gdLst/>
            <a:ahLst/>
            <a:cxnLst/>
            <a:rect l="l" t="t" r="r" b="b"/>
            <a:pathLst>
              <a:path w="1206893" h="1099370">
                <a:moveTo>
                  <a:pt x="0" y="0"/>
                </a:moveTo>
                <a:lnTo>
                  <a:pt x="1206893" y="0"/>
                </a:lnTo>
                <a:lnTo>
                  <a:pt x="1206893" y="1099370"/>
                </a:lnTo>
                <a:lnTo>
                  <a:pt x="0" y="10993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9" name="Freeform 29"/>
          <p:cNvSpPr/>
          <p:nvPr/>
        </p:nvSpPr>
        <p:spPr>
          <a:xfrm rot="-7790319">
            <a:off x="3725241" y="2869765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490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0" name="Freeform 30"/>
          <p:cNvSpPr/>
          <p:nvPr/>
        </p:nvSpPr>
        <p:spPr>
          <a:xfrm rot="-2591211">
            <a:off x="14532199" y="4926595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1" name="Freeform 31"/>
          <p:cNvSpPr/>
          <p:nvPr/>
        </p:nvSpPr>
        <p:spPr>
          <a:xfrm rot="-2700000">
            <a:off x="13178393" y="2984796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490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2" name="Freeform 32"/>
          <p:cNvSpPr/>
          <p:nvPr/>
        </p:nvSpPr>
        <p:spPr>
          <a:xfrm rot="-7790319">
            <a:off x="1969717" y="7273476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3" name="Freeform 33"/>
          <p:cNvSpPr/>
          <p:nvPr/>
        </p:nvSpPr>
        <p:spPr>
          <a:xfrm rot="-2832155">
            <a:off x="9287896" y="4670333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490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4" name="Freeform 34"/>
          <p:cNvSpPr/>
          <p:nvPr/>
        </p:nvSpPr>
        <p:spPr>
          <a:xfrm rot="-7162041">
            <a:off x="7776942" y="4688265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5" y="0"/>
                </a:lnTo>
                <a:lnTo>
                  <a:pt x="1307545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490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5" name="Freeform 35"/>
          <p:cNvSpPr/>
          <p:nvPr/>
        </p:nvSpPr>
        <p:spPr>
          <a:xfrm rot="-7790319">
            <a:off x="6559798" y="5999022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6" name="Freeform 36"/>
          <p:cNvSpPr/>
          <p:nvPr/>
        </p:nvSpPr>
        <p:spPr>
          <a:xfrm rot="-10511353">
            <a:off x="6199011" y="8226739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7" name="Freeform 37"/>
          <p:cNvSpPr/>
          <p:nvPr/>
        </p:nvSpPr>
        <p:spPr>
          <a:xfrm rot="304285">
            <a:off x="10648609" y="8192600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8" name="Freeform 38"/>
          <p:cNvSpPr/>
          <p:nvPr/>
        </p:nvSpPr>
        <p:spPr>
          <a:xfrm rot="-2591211">
            <a:off x="10459148" y="6028123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9" name="Freeform 39"/>
          <p:cNvSpPr/>
          <p:nvPr/>
        </p:nvSpPr>
        <p:spPr>
          <a:xfrm>
            <a:off x="7308798" y="5650419"/>
            <a:ext cx="3940140" cy="4574908"/>
          </a:xfrm>
          <a:custGeom>
            <a:avLst/>
            <a:gdLst/>
            <a:ahLst/>
            <a:cxnLst/>
            <a:rect l="l" t="t" r="r" b="b"/>
            <a:pathLst>
              <a:path w="3940140" h="4574908">
                <a:moveTo>
                  <a:pt x="0" y="0"/>
                </a:moveTo>
                <a:lnTo>
                  <a:pt x="3940140" y="0"/>
                </a:lnTo>
                <a:lnTo>
                  <a:pt x="3940140" y="4574908"/>
                </a:lnTo>
                <a:lnTo>
                  <a:pt x="0" y="4574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0" name="TextBox 40"/>
          <p:cNvSpPr txBox="1"/>
          <p:nvPr/>
        </p:nvSpPr>
        <p:spPr>
          <a:xfrm>
            <a:off x="12274412" y="7606968"/>
            <a:ext cx="3088337" cy="89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FFFFFF"/>
                </a:solidFill>
                <a:latin typeface="DM Sans"/>
              </a:rPr>
              <a:t>Social Expectations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5602" y="6406177"/>
            <a:ext cx="380214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DM Sans"/>
              </a:rPr>
              <a:t>Exploitation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21237" y="3304407"/>
            <a:ext cx="2702709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DM Sans"/>
              </a:rPr>
              <a:t>No big picture thinking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874380" y="3248528"/>
            <a:ext cx="2770143" cy="89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FFFFFF"/>
                </a:solidFill>
                <a:latin typeface="DM Sans"/>
              </a:rPr>
              <a:t>Reading payslips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73710" y="1085974"/>
            <a:ext cx="3672804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DM Sans"/>
              </a:rPr>
              <a:t>Paid incorrectly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311316" y="1274370"/>
            <a:ext cx="4043036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DM Sans"/>
              </a:rPr>
              <a:t>Miss out on opportunities to progress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014260" y="3567504"/>
            <a:ext cx="2853005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DM Sans"/>
              </a:rPr>
              <a:t>Not participate fully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543724" y="5834677"/>
            <a:ext cx="2853005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999">
                <a:solidFill>
                  <a:srgbClr val="000000"/>
                </a:solidFill>
                <a:latin typeface="DM Sans"/>
              </a:rPr>
              <a:t>Lack confidence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63137" y="1028700"/>
            <a:ext cx="744646" cy="211558"/>
          </a:xfrm>
          <a:custGeom>
            <a:avLst/>
            <a:gdLst/>
            <a:ahLst/>
            <a:cxnLst/>
            <a:rect l="l" t="t" r="r" b="b"/>
            <a:pathLst>
              <a:path w="744646" h="211558">
                <a:moveTo>
                  <a:pt x="0" y="0"/>
                </a:moveTo>
                <a:lnTo>
                  <a:pt x="744646" y="0"/>
                </a:lnTo>
                <a:lnTo>
                  <a:pt x="744646" y="211558"/>
                </a:lnTo>
                <a:lnTo>
                  <a:pt x="0" y="2115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/>
          <p:nvPr/>
        </p:nvSpPr>
        <p:spPr>
          <a:xfrm>
            <a:off x="4127490" y="717530"/>
            <a:ext cx="10033020" cy="91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6600" spc="277">
                <a:solidFill>
                  <a:srgbClr val="000000"/>
                </a:solidFill>
                <a:latin typeface="Genty Sans"/>
              </a:rPr>
              <a:t>TURN UNSURE    SURE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25060" y="3343559"/>
            <a:ext cx="2763006" cy="1389808"/>
            <a:chOff x="0" y="0"/>
            <a:chExt cx="3684008" cy="185307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684008" cy="1853078"/>
              <a:chOff x="0" y="0"/>
              <a:chExt cx="795631" cy="40020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9563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795631" h="400207">
                    <a:moveTo>
                      <a:pt x="100872" y="0"/>
                    </a:moveTo>
                    <a:lnTo>
                      <a:pt x="694759" y="0"/>
                    </a:lnTo>
                    <a:cubicBezTo>
                      <a:pt x="750469" y="0"/>
                      <a:pt x="795631" y="45162"/>
                      <a:pt x="795631" y="100872"/>
                    </a:cubicBezTo>
                    <a:lnTo>
                      <a:pt x="795631" y="299335"/>
                    </a:lnTo>
                    <a:cubicBezTo>
                      <a:pt x="795631" y="326088"/>
                      <a:pt x="785004" y="351745"/>
                      <a:pt x="766087" y="370662"/>
                    </a:cubicBezTo>
                    <a:cubicBezTo>
                      <a:pt x="747169" y="389580"/>
                      <a:pt x="721512" y="400207"/>
                      <a:pt x="694759" y="400207"/>
                    </a:cubicBezTo>
                    <a:lnTo>
                      <a:pt x="100872" y="400207"/>
                    </a:lnTo>
                    <a:cubicBezTo>
                      <a:pt x="74119" y="400207"/>
                      <a:pt x="48462" y="389580"/>
                      <a:pt x="29545" y="370662"/>
                    </a:cubicBezTo>
                    <a:cubicBezTo>
                      <a:pt x="10628" y="351745"/>
                      <a:pt x="0" y="326088"/>
                      <a:pt x="0" y="299335"/>
                    </a:cubicBezTo>
                    <a:lnTo>
                      <a:pt x="0" y="100872"/>
                    </a:lnTo>
                    <a:cubicBezTo>
                      <a:pt x="0" y="74119"/>
                      <a:pt x="10628" y="48462"/>
                      <a:pt x="29545" y="29545"/>
                    </a:cubicBezTo>
                    <a:cubicBezTo>
                      <a:pt x="48462" y="10628"/>
                      <a:pt x="74119" y="0"/>
                      <a:pt x="100872" y="0"/>
                    </a:cubicBezTo>
                    <a:close/>
                  </a:path>
                </a:pathLst>
              </a:custGeom>
              <a:solidFill>
                <a:srgbClr val="4AA6B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28575"/>
                <a:ext cx="79563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15788" y="604800"/>
              <a:ext cx="3468220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1A1A1A"/>
                  </a:solidFill>
                  <a:latin typeface="DM Sans"/>
                </a:rPr>
                <a:t>Payslips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35029" y="1792472"/>
            <a:ext cx="3953037" cy="1389808"/>
            <a:chOff x="0" y="0"/>
            <a:chExt cx="5270716" cy="185307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270716" cy="1853078"/>
              <a:chOff x="0" y="0"/>
              <a:chExt cx="1138311" cy="40020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3831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138311" h="400207">
                    <a:moveTo>
                      <a:pt x="70505" y="0"/>
                    </a:moveTo>
                    <a:lnTo>
                      <a:pt x="1067806" y="0"/>
                    </a:lnTo>
                    <a:cubicBezTo>
                      <a:pt x="1086505" y="0"/>
                      <a:pt x="1104438" y="7428"/>
                      <a:pt x="1117660" y="20650"/>
                    </a:cubicBezTo>
                    <a:cubicBezTo>
                      <a:pt x="1130882" y="33873"/>
                      <a:pt x="1138311" y="51806"/>
                      <a:pt x="1138311" y="70505"/>
                    </a:cubicBezTo>
                    <a:lnTo>
                      <a:pt x="1138311" y="329702"/>
                    </a:lnTo>
                    <a:cubicBezTo>
                      <a:pt x="1138311" y="348401"/>
                      <a:pt x="1130882" y="366334"/>
                      <a:pt x="1117660" y="379557"/>
                    </a:cubicBezTo>
                    <a:cubicBezTo>
                      <a:pt x="1104438" y="392779"/>
                      <a:pt x="1086505" y="400207"/>
                      <a:pt x="1067806" y="400207"/>
                    </a:cubicBezTo>
                    <a:lnTo>
                      <a:pt x="70505" y="400207"/>
                    </a:lnTo>
                    <a:cubicBezTo>
                      <a:pt x="51806" y="400207"/>
                      <a:pt x="33873" y="392779"/>
                      <a:pt x="20650" y="379557"/>
                    </a:cubicBezTo>
                    <a:cubicBezTo>
                      <a:pt x="7428" y="366334"/>
                      <a:pt x="0" y="348401"/>
                      <a:pt x="0" y="329702"/>
                    </a:cubicBezTo>
                    <a:lnTo>
                      <a:pt x="0" y="70505"/>
                    </a:lnTo>
                    <a:cubicBezTo>
                      <a:pt x="0" y="51806"/>
                      <a:pt x="7428" y="33873"/>
                      <a:pt x="20650" y="20650"/>
                    </a:cubicBezTo>
                    <a:cubicBezTo>
                      <a:pt x="33873" y="7428"/>
                      <a:pt x="51806" y="0"/>
                      <a:pt x="70505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28575"/>
                <a:ext cx="113831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08729" y="604800"/>
              <a:ext cx="4961988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Workplace rights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5029" y="4894645"/>
            <a:ext cx="3953037" cy="1389808"/>
            <a:chOff x="0" y="0"/>
            <a:chExt cx="5270716" cy="185307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270716" cy="1853078"/>
              <a:chOff x="0" y="0"/>
              <a:chExt cx="1138311" cy="4002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13831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138311" h="400207">
                    <a:moveTo>
                      <a:pt x="70505" y="0"/>
                    </a:moveTo>
                    <a:lnTo>
                      <a:pt x="1067806" y="0"/>
                    </a:lnTo>
                    <a:cubicBezTo>
                      <a:pt x="1086505" y="0"/>
                      <a:pt x="1104438" y="7428"/>
                      <a:pt x="1117660" y="20650"/>
                    </a:cubicBezTo>
                    <a:cubicBezTo>
                      <a:pt x="1130882" y="33873"/>
                      <a:pt x="1138311" y="51806"/>
                      <a:pt x="1138311" y="70505"/>
                    </a:cubicBezTo>
                    <a:lnTo>
                      <a:pt x="1138311" y="329702"/>
                    </a:lnTo>
                    <a:cubicBezTo>
                      <a:pt x="1138311" y="348401"/>
                      <a:pt x="1130882" y="366334"/>
                      <a:pt x="1117660" y="379557"/>
                    </a:cubicBezTo>
                    <a:cubicBezTo>
                      <a:pt x="1104438" y="392779"/>
                      <a:pt x="1086505" y="400207"/>
                      <a:pt x="1067806" y="400207"/>
                    </a:cubicBezTo>
                    <a:lnTo>
                      <a:pt x="70505" y="400207"/>
                    </a:lnTo>
                    <a:cubicBezTo>
                      <a:pt x="51806" y="400207"/>
                      <a:pt x="33873" y="392779"/>
                      <a:pt x="20650" y="379557"/>
                    </a:cubicBezTo>
                    <a:cubicBezTo>
                      <a:pt x="7428" y="366334"/>
                      <a:pt x="0" y="348401"/>
                      <a:pt x="0" y="329702"/>
                    </a:cubicBezTo>
                    <a:lnTo>
                      <a:pt x="0" y="70505"/>
                    </a:lnTo>
                    <a:cubicBezTo>
                      <a:pt x="0" y="51806"/>
                      <a:pt x="7428" y="33873"/>
                      <a:pt x="20650" y="20650"/>
                    </a:cubicBezTo>
                    <a:cubicBezTo>
                      <a:pt x="33873" y="7428"/>
                      <a:pt x="51806" y="0"/>
                      <a:pt x="70505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28575"/>
                <a:ext cx="113831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8729" y="604800"/>
              <a:ext cx="4961988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How an org works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35029" y="6589331"/>
            <a:ext cx="3953037" cy="1827859"/>
            <a:chOff x="0" y="0"/>
            <a:chExt cx="5270716" cy="2437146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270716" cy="2437146"/>
              <a:chOff x="0" y="0"/>
              <a:chExt cx="1138311" cy="52634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38311" cy="526348"/>
              </a:xfrm>
              <a:custGeom>
                <a:avLst/>
                <a:gdLst/>
                <a:ahLst/>
                <a:cxnLst/>
                <a:rect l="l" t="t" r="r" b="b"/>
                <a:pathLst>
                  <a:path w="1138311" h="526348">
                    <a:moveTo>
                      <a:pt x="70505" y="0"/>
                    </a:moveTo>
                    <a:lnTo>
                      <a:pt x="1067806" y="0"/>
                    </a:lnTo>
                    <a:cubicBezTo>
                      <a:pt x="1086505" y="0"/>
                      <a:pt x="1104438" y="7428"/>
                      <a:pt x="1117660" y="20650"/>
                    </a:cubicBezTo>
                    <a:cubicBezTo>
                      <a:pt x="1130882" y="33873"/>
                      <a:pt x="1138311" y="51806"/>
                      <a:pt x="1138311" y="70505"/>
                    </a:cubicBezTo>
                    <a:lnTo>
                      <a:pt x="1138311" y="455843"/>
                    </a:lnTo>
                    <a:cubicBezTo>
                      <a:pt x="1138311" y="474542"/>
                      <a:pt x="1130882" y="492475"/>
                      <a:pt x="1117660" y="505697"/>
                    </a:cubicBezTo>
                    <a:cubicBezTo>
                      <a:pt x="1104438" y="518919"/>
                      <a:pt x="1086505" y="526348"/>
                      <a:pt x="1067806" y="526348"/>
                    </a:cubicBezTo>
                    <a:lnTo>
                      <a:pt x="70505" y="526348"/>
                    </a:lnTo>
                    <a:cubicBezTo>
                      <a:pt x="51806" y="526348"/>
                      <a:pt x="33873" y="518919"/>
                      <a:pt x="20650" y="505697"/>
                    </a:cubicBezTo>
                    <a:cubicBezTo>
                      <a:pt x="7428" y="492475"/>
                      <a:pt x="0" y="474542"/>
                      <a:pt x="0" y="455843"/>
                    </a:cubicBezTo>
                    <a:lnTo>
                      <a:pt x="0" y="70505"/>
                    </a:lnTo>
                    <a:cubicBezTo>
                      <a:pt x="0" y="51806"/>
                      <a:pt x="7428" y="33873"/>
                      <a:pt x="20650" y="20650"/>
                    </a:cubicBezTo>
                    <a:cubicBezTo>
                      <a:pt x="33873" y="7428"/>
                      <a:pt x="51806" y="0"/>
                      <a:pt x="70505" y="0"/>
                    </a:cubicBezTo>
                    <a:close/>
                  </a:path>
                </a:pathLst>
              </a:custGeom>
              <a:solidFill>
                <a:srgbClr val="4AA6B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28575"/>
                <a:ext cx="1138311" cy="497773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08729" y="604800"/>
              <a:ext cx="4961988" cy="1204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000000"/>
                  </a:solidFill>
                  <a:latin typeface="DM Sans"/>
                </a:rPr>
                <a:t>Social expectations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25060" y="8721990"/>
            <a:ext cx="2763006" cy="1389808"/>
            <a:chOff x="0" y="0"/>
            <a:chExt cx="3684008" cy="1853078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3684008" cy="1853078"/>
              <a:chOff x="0" y="0"/>
              <a:chExt cx="795631" cy="40020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9563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795631" h="400207">
                    <a:moveTo>
                      <a:pt x="100872" y="0"/>
                    </a:moveTo>
                    <a:lnTo>
                      <a:pt x="694759" y="0"/>
                    </a:lnTo>
                    <a:cubicBezTo>
                      <a:pt x="750469" y="0"/>
                      <a:pt x="795631" y="45162"/>
                      <a:pt x="795631" y="100872"/>
                    </a:cubicBezTo>
                    <a:lnTo>
                      <a:pt x="795631" y="299335"/>
                    </a:lnTo>
                    <a:cubicBezTo>
                      <a:pt x="795631" y="326088"/>
                      <a:pt x="785004" y="351745"/>
                      <a:pt x="766087" y="370662"/>
                    </a:cubicBezTo>
                    <a:cubicBezTo>
                      <a:pt x="747169" y="389580"/>
                      <a:pt x="721512" y="400207"/>
                      <a:pt x="694759" y="400207"/>
                    </a:cubicBezTo>
                    <a:lnTo>
                      <a:pt x="100872" y="400207"/>
                    </a:lnTo>
                    <a:cubicBezTo>
                      <a:pt x="74119" y="400207"/>
                      <a:pt x="48462" y="389580"/>
                      <a:pt x="29545" y="370662"/>
                    </a:cubicBezTo>
                    <a:cubicBezTo>
                      <a:pt x="10628" y="351745"/>
                      <a:pt x="0" y="326088"/>
                      <a:pt x="0" y="299335"/>
                    </a:cubicBezTo>
                    <a:lnTo>
                      <a:pt x="0" y="100872"/>
                    </a:lnTo>
                    <a:cubicBezTo>
                      <a:pt x="0" y="74119"/>
                      <a:pt x="10628" y="48462"/>
                      <a:pt x="29545" y="29545"/>
                    </a:cubicBezTo>
                    <a:cubicBezTo>
                      <a:pt x="48462" y="10628"/>
                      <a:pt x="74119" y="0"/>
                      <a:pt x="100872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28575"/>
                <a:ext cx="79563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15788" y="604800"/>
              <a:ext cx="3468220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Jargon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150091" y="1793776"/>
            <a:ext cx="3953037" cy="1389808"/>
            <a:chOff x="0" y="0"/>
            <a:chExt cx="5270716" cy="1853078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5270716" cy="1853078"/>
              <a:chOff x="0" y="0"/>
              <a:chExt cx="1138311" cy="40020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13831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138311" h="400207">
                    <a:moveTo>
                      <a:pt x="70505" y="0"/>
                    </a:moveTo>
                    <a:lnTo>
                      <a:pt x="1067806" y="0"/>
                    </a:lnTo>
                    <a:cubicBezTo>
                      <a:pt x="1086505" y="0"/>
                      <a:pt x="1104438" y="7428"/>
                      <a:pt x="1117660" y="20650"/>
                    </a:cubicBezTo>
                    <a:cubicBezTo>
                      <a:pt x="1130882" y="33873"/>
                      <a:pt x="1138311" y="51806"/>
                      <a:pt x="1138311" y="70505"/>
                    </a:cubicBezTo>
                    <a:lnTo>
                      <a:pt x="1138311" y="329702"/>
                    </a:lnTo>
                    <a:cubicBezTo>
                      <a:pt x="1138311" y="348401"/>
                      <a:pt x="1130882" y="366334"/>
                      <a:pt x="1117660" y="379557"/>
                    </a:cubicBezTo>
                    <a:cubicBezTo>
                      <a:pt x="1104438" y="392779"/>
                      <a:pt x="1086505" y="400207"/>
                      <a:pt x="1067806" y="400207"/>
                    </a:cubicBezTo>
                    <a:lnTo>
                      <a:pt x="70505" y="400207"/>
                    </a:lnTo>
                    <a:cubicBezTo>
                      <a:pt x="51806" y="400207"/>
                      <a:pt x="33873" y="392779"/>
                      <a:pt x="20650" y="379557"/>
                    </a:cubicBezTo>
                    <a:cubicBezTo>
                      <a:pt x="7428" y="366334"/>
                      <a:pt x="0" y="348401"/>
                      <a:pt x="0" y="329702"/>
                    </a:cubicBezTo>
                    <a:lnTo>
                      <a:pt x="0" y="70505"/>
                    </a:lnTo>
                    <a:cubicBezTo>
                      <a:pt x="0" y="51806"/>
                      <a:pt x="7428" y="33873"/>
                      <a:pt x="20650" y="20650"/>
                    </a:cubicBezTo>
                    <a:cubicBezTo>
                      <a:pt x="33873" y="7428"/>
                      <a:pt x="51806" y="0"/>
                      <a:pt x="70505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28575"/>
                <a:ext cx="113831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08729" y="604800"/>
              <a:ext cx="4961988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Upskilling session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454376" y="1792472"/>
            <a:ext cx="3239019" cy="1389808"/>
            <a:chOff x="0" y="0"/>
            <a:chExt cx="4318692" cy="1853078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4318692" cy="1853078"/>
              <a:chOff x="0" y="0"/>
              <a:chExt cx="932703" cy="400207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932703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932703" h="400207">
                    <a:moveTo>
                      <a:pt x="86047" y="0"/>
                    </a:moveTo>
                    <a:lnTo>
                      <a:pt x="846656" y="0"/>
                    </a:lnTo>
                    <a:cubicBezTo>
                      <a:pt x="869477" y="0"/>
                      <a:pt x="891363" y="9066"/>
                      <a:pt x="907500" y="25203"/>
                    </a:cubicBezTo>
                    <a:cubicBezTo>
                      <a:pt x="923637" y="41340"/>
                      <a:pt x="932703" y="63226"/>
                      <a:pt x="932703" y="86047"/>
                    </a:cubicBezTo>
                    <a:lnTo>
                      <a:pt x="932703" y="314160"/>
                    </a:lnTo>
                    <a:cubicBezTo>
                      <a:pt x="932703" y="361682"/>
                      <a:pt x="894178" y="400207"/>
                      <a:pt x="846656" y="400207"/>
                    </a:cubicBezTo>
                    <a:lnTo>
                      <a:pt x="86047" y="400207"/>
                    </a:lnTo>
                    <a:cubicBezTo>
                      <a:pt x="63226" y="400207"/>
                      <a:pt x="41340" y="391141"/>
                      <a:pt x="25203" y="375004"/>
                    </a:cubicBezTo>
                    <a:cubicBezTo>
                      <a:pt x="9066" y="358867"/>
                      <a:pt x="0" y="336981"/>
                      <a:pt x="0" y="314160"/>
                    </a:cubicBezTo>
                    <a:lnTo>
                      <a:pt x="0" y="86047"/>
                    </a:lnTo>
                    <a:cubicBezTo>
                      <a:pt x="0" y="38525"/>
                      <a:pt x="38525" y="0"/>
                      <a:pt x="86047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28575"/>
                <a:ext cx="932703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252964" y="604800"/>
              <a:ext cx="4065727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Using HR FAQ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150091" y="3345509"/>
            <a:ext cx="6438879" cy="1389808"/>
            <a:chOff x="0" y="0"/>
            <a:chExt cx="8585172" cy="1853078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8585172" cy="1853078"/>
              <a:chOff x="0" y="0"/>
              <a:chExt cx="1854130" cy="400207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854130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854130" h="400207">
                    <a:moveTo>
                      <a:pt x="43285" y="0"/>
                    </a:moveTo>
                    <a:lnTo>
                      <a:pt x="1810845" y="0"/>
                    </a:lnTo>
                    <a:cubicBezTo>
                      <a:pt x="1834751" y="0"/>
                      <a:pt x="1854130" y="19380"/>
                      <a:pt x="1854130" y="43285"/>
                    </a:cubicBezTo>
                    <a:lnTo>
                      <a:pt x="1854130" y="356922"/>
                    </a:lnTo>
                    <a:cubicBezTo>
                      <a:pt x="1854130" y="380828"/>
                      <a:pt x="1834751" y="400207"/>
                      <a:pt x="1810845" y="400207"/>
                    </a:cubicBezTo>
                    <a:lnTo>
                      <a:pt x="43285" y="400207"/>
                    </a:lnTo>
                    <a:cubicBezTo>
                      <a:pt x="19380" y="400207"/>
                      <a:pt x="0" y="380828"/>
                      <a:pt x="0" y="356922"/>
                    </a:cubicBezTo>
                    <a:lnTo>
                      <a:pt x="0" y="43285"/>
                    </a:lnTo>
                    <a:cubicBezTo>
                      <a:pt x="0" y="19380"/>
                      <a:pt x="19380" y="0"/>
                      <a:pt x="43285" y="0"/>
                    </a:cubicBezTo>
                    <a:close/>
                  </a:path>
                </a:pathLst>
              </a:custGeom>
              <a:solidFill>
                <a:srgbClr val="4AA6B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28575"/>
                <a:ext cx="1854130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just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502871" y="604800"/>
              <a:ext cx="8082301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1A1A1A"/>
                  </a:solidFill>
                  <a:latin typeface="DM Sans"/>
                </a:rPr>
                <a:t>Video putting in timesheets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750584" y="3345509"/>
            <a:ext cx="4085263" cy="1389808"/>
            <a:chOff x="0" y="0"/>
            <a:chExt cx="5447017" cy="1853078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5447017" cy="1853078"/>
              <a:chOff x="0" y="0"/>
              <a:chExt cx="1176386" cy="400207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176386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176386" h="400207">
                    <a:moveTo>
                      <a:pt x="68223" y="0"/>
                    </a:moveTo>
                    <a:lnTo>
                      <a:pt x="1108163" y="0"/>
                    </a:lnTo>
                    <a:cubicBezTo>
                      <a:pt x="1126257" y="0"/>
                      <a:pt x="1143610" y="7188"/>
                      <a:pt x="1156404" y="19982"/>
                    </a:cubicBezTo>
                    <a:cubicBezTo>
                      <a:pt x="1169198" y="32776"/>
                      <a:pt x="1176386" y="50129"/>
                      <a:pt x="1176386" y="68223"/>
                    </a:cubicBezTo>
                    <a:lnTo>
                      <a:pt x="1176386" y="331984"/>
                    </a:lnTo>
                    <a:cubicBezTo>
                      <a:pt x="1176386" y="369663"/>
                      <a:pt x="1145842" y="400207"/>
                      <a:pt x="1108163" y="400207"/>
                    </a:cubicBezTo>
                    <a:lnTo>
                      <a:pt x="68223" y="400207"/>
                    </a:lnTo>
                    <a:cubicBezTo>
                      <a:pt x="50129" y="400207"/>
                      <a:pt x="32776" y="393019"/>
                      <a:pt x="19982" y="380225"/>
                    </a:cubicBezTo>
                    <a:cubicBezTo>
                      <a:pt x="7188" y="367431"/>
                      <a:pt x="0" y="350078"/>
                      <a:pt x="0" y="331984"/>
                    </a:cubicBezTo>
                    <a:lnTo>
                      <a:pt x="0" y="68223"/>
                    </a:lnTo>
                    <a:cubicBezTo>
                      <a:pt x="0" y="30545"/>
                      <a:pt x="30545" y="0"/>
                      <a:pt x="68223" y="0"/>
                    </a:cubicBezTo>
                    <a:close/>
                  </a:path>
                </a:pathLst>
              </a:custGeom>
              <a:solidFill>
                <a:srgbClr val="4AA6B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28575"/>
                <a:ext cx="1176386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319055" y="604800"/>
              <a:ext cx="5127962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000000"/>
                  </a:solidFill>
                  <a:latin typeface="DM Sans"/>
                </a:rPr>
                <a:t>FAQ Leave types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5150091" y="4897243"/>
            <a:ext cx="4722629" cy="1389808"/>
            <a:chOff x="0" y="0"/>
            <a:chExt cx="6296839" cy="185307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6296839" cy="1853078"/>
              <a:chOff x="0" y="0"/>
              <a:chExt cx="1359921" cy="400207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135992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359921" h="400207">
                    <a:moveTo>
                      <a:pt x="59016" y="0"/>
                    </a:moveTo>
                    <a:lnTo>
                      <a:pt x="1300905" y="0"/>
                    </a:lnTo>
                    <a:cubicBezTo>
                      <a:pt x="1316557" y="0"/>
                      <a:pt x="1331568" y="6218"/>
                      <a:pt x="1342636" y="17285"/>
                    </a:cubicBezTo>
                    <a:cubicBezTo>
                      <a:pt x="1353703" y="28353"/>
                      <a:pt x="1359921" y="43364"/>
                      <a:pt x="1359921" y="59016"/>
                    </a:cubicBezTo>
                    <a:lnTo>
                      <a:pt x="1359921" y="341191"/>
                    </a:lnTo>
                    <a:cubicBezTo>
                      <a:pt x="1359921" y="373785"/>
                      <a:pt x="1333499" y="400207"/>
                      <a:pt x="1300905" y="400207"/>
                    </a:cubicBezTo>
                    <a:lnTo>
                      <a:pt x="59016" y="400207"/>
                    </a:lnTo>
                    <a:cubicBezTo>
                      <a:pt x="43364" y="400207"/>
                      <a:pt x="28353" y="393989"/>
                      <a:pt x="17285" y="382922"/>
                    </a:cubicBezTo>
                    <a:cubicBezTo>
                      <a:pt x="6218" y="371854"/>
                      <a:pt x="0" y="356843"/>
                      <a:pt x="0" y="341191"/>
                    </a:cubicBezTo>
                    <a:lnTo>
                      <a:pt x="0" y="59016"/>
                    </a:lnTo>
                    <a:cubicBezTo>
                      <a:pt x="0" y="43364"/>
                      <a:pt x="6218" y="28353"/>
                      <a:pt x="17285" y="17285"/>
                    </a:cubicBezTo>
                    <a:cubicBezTo>
                      <a:pt x="28353" y="6218"/>
                      <a:pt x="43364" y="0"/>
                      <a:pt x="59016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28575"/>
                <a:ext cx="135992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368833" y="604800"/>
              <a:ext cx="5928006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Advice for new staff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062614" y="4894645"/>
            <a:ext cx="4486714" cy="1389808"/>
            <a:chOff x="0" y="0"/>
            <a:chExt cx="5982286" cy="1853078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5982286" cy="1853078"/>
              <a:chOff x="0" y="0"/>
              <a:chExt cx="1291988" cy="400207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291988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291988" h="400207">
                    <a:moveTo>
                      <a:pt x="62119" y="0"/>
                    </a:moveTo>
                    <a:lnTo>
                      <a:pt x="1229869" y="0"/>
                    </a:lnTo>
                    <a:cubicBezTo>
                      <a:pt x="1246344" y="0"/>
                      <a:pt x="1262144" y="6545"/>
                      <a:pt x="1273793" y="18194"/>
                    </a:cubicBezTo>
                    <a:cubicBezTo>
                      <a:pt x="1285443" y="29844"/>
                      <a:pt x="1291988" y="45644"/>
                      <a:pt x="1291988" y="62119"/>
                    </a:cubicBezTo>
                    <a:lnTo>
                      <a:pt x="1291988" y="338088"/>
                    </a:lnTo>
                    <a:cubicBezTo>
                      <a:pt x="1291988" y="354563"/>
                      <a:pt x="1285443" y="370363"/>
                      <a:pt x="1273793" y="382013"/>
                    </a:cubicBezTo>
                    <a:cubicBezTo>
                      <a:pt x="1262144" y="393662"/>
                      <a:pt x="1246344" y="400207"/>
                      <a:pt x="1229869" y="400207"/>
                    </a:cubicBezTo>
                    <a:lnTo>
                      <a:pt x="62119" y="400207"/>
                    </a:lnTo>
                    <a:cubicBezTo>
                      <a:pt x="45644" y="400207"/>
                      <a:pt x="29844" y="393662"/>
                      <a:pt x="18194" y="382013"/>
                    </a:cubicBezTo>
                    <a:cubicBezTo>
                      <a:pt x="6545" y="370363"/>
                      <a:pt x="0" y="354563"/>
                      <a:pt x="0" y="338088"/>
                    </a:cubicBezTo>
                    <a:lnTo>
                      <a:pt x="0" y="62119"/>
                    </a:lnTo>
                    <a:cubicBezTo>
                      <a:pt x="0" y="45644"/>
                      <a:pt x="6545" y="29844"/>
                      <a:pt x="18194" y="18194"/>
                    </a:cubicBezTo>
                    <a:cubicBezTo>
                      <a:pt x="29844" y="6545"/>
                      <a:pt x="45644" y="0"/>
                      <a:pt x="62119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28575"/>
                <a:ext cx="1291988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350408" y="604800"/>
              <a:ext cx="5631877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Discuss team roles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4739828" y="4897243"/>
            <a:ext cx="3548172" cy="1389808"/>
            <a:chOff x="0" y="0"/>
            <a:chExt cx="4730896" cy="1853078"/>
          </a:xfrm>
        </p:grpSpPr>
        <p:grpSp>
          <p:nvGrpSpPr>
            <p:cNvPr id="60" name="Group 60"/>
            <p:cNvGrpSpPr/>
            <p:nvPr/>
          </p:nvGrpSpPr>
          <p:grpSpPr>
            <a:xfrm>
              <a:off x="0" y="0"/>
              <a:ext cx="4730896" cy="1853078"/>
              <a:chOff x="0" y="0"/>
              <a:chExt cx="1021726" cy="400207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021726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021726" h="400207">
                    <a:moveTo>
                      <a:pt x="78550" y="0"/>
                    </a:moveTo>
                    <a:lnTo>
                      <a:pt x="943176" y="0"/>
                    </a:lnTo>
                    <a:cubicBezTo>
                      <a:pt x="964009" y="0"/>
                      <a:pt x="983988" y="8276"/>
                      <a:pt x="998720" y="23007"/>
                    </a:cubicBezTo>
                    <a:cubicBezTo>
                      <a:pt x="1013451" y="37738"/>
                      <a:pt x="1021726" y="57717"/>
                      <a:pt x="1021726" y="78550"/>
                    </a:cubicBezTo>
                    <a:lnTo>
                      <a:pt x="1021726" y="321657"/>
                    </a:lnTo>
                    <a:cubicBezTo>
                      <a:pt x="1021726" y="365039"/>
                      <a:pt x="986558" y="400207"/>
                      <a:pt x="943176" y="400207"/>
                    </a:cubicBezTo>
                    <a:lnTo>
                      <a:pt x="78550" y="400207"/>
                    </a:lnTo>
                    <a:cubicBezTo>
                      <a:pt x="35168" y="400207"/>
                      <a:pt x="0" y="365039"/>
                      <a:pt x="0" y="321657"/>
                    </a:cubicBezTo>
                    <a:lnTo>
                      <a:pt x="0" y="78550"/>
                    </a:lnTo>
                    <a:cubicBezTo>
                      <a:pt x="0" y="35168"/>
                      <a:pt x="35168" y="0"/>
                      <a:pt x="78550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28575"/>
                <a:ext cx="1021726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277109" y="604800"/>
              <a:ext cx="4453787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Transparency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5150091" y="6808356"/>
            <a:ext cx="3953037" cy="1389808"/>
            <a:chOff x="0" y="0"/>
            <a:chExt cx="5270716" cy="1853078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0"/>
              <a:ext cx="5270716" cy="1853078"/>
              <a:chOff x="0" y="0"/>
              <a:chExt cx="1138311" cy="400207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113831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138311" h="400207">
                    <a:moveTo>
                      <a:pt x="70505" y="0"/>
                    </a:moveTo>
                    <a:lnTo>
                      <a:pt x="1067806" y="0"/>
                    </a:lnTo>
                    <a:cubicBezTo>
                      <a:pt x="1086505" y="0"/>
                      <a:pt x="1104438" y="7428"/>
                      <a:pt x="1117660" y="20650"/>
                    </a:cubicBezTo>
                    <a:cubicBezTo>
                      <a:pt x="1130882" y="33873"/>
                      <a:pt x="1138311" y="51806"/>
                      <a:pt x="1138311" y="70505"/>
                    </a:cubicBezTo>
                    <a:lnTo>
                      <a:pt x="1138311" y="329702"/>
                    </a:lnTo>
                    <a:cubicBezTo>
                      <a:pt x="1138311" y="348401"/>
                      <a:pt x="1130882" y="366334"/>
                      <a:pt x="1117660" y="379557"/>
                    </a:cubicBezTo>
                    <a:cubicBezTo>
                      <a:pt x="1104438" y="392779"/>
                      <a:pt x="1086505" y="400207"/>
                      <a:pt x="1067806" y="400207"/>
                    </a:cubicBezTo>
                    <a:lnTo>
                      <a:pt x="70505" y="400207"/>
                    </a:lnTo>
                    <a:cubicBezTo>
                      <a:pt x="51806" y="400207"/>
                      <a:pt x="33873" y="392779"/>
                      <a:pt x="20650" y="379557"/>
                    </a:cubicBezTo>
                    <a:cubicBezTo>
                      <a:pt x="7428" y="366334"/>
                      <a:pt x="0" y="348401"/>
                      <a:pt x="0" y="329702"/>
                    </a:cubicBezTo>
                    <a:lnTo>
                      <a:pt x="0" y="70505"/>
                    </a:lnTo>
                    <a:cubicBezTo>
                      <a:pt x="0" y="51806"/>
                      <a:pt x="7428" y="33873"/>
                      <a:pt x="20650" y="20650"/>
                    </a:cubicBezTo>
                    <a:cubicBezTo>
                      <a:pt x="33873" y="7428"/>
                      <a:pt x="51806" y="0"/>
                      <a:pt x="70505" y="0"/>
                    </a:cubicBezTo>
                    <a:close/>
                  </a:path>
                </a:pathLst>
              </a:custGeom>
              <a:solidFill>
                <a:srgbClr val="4AA6B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28575"/>
                <a:ext cx="113831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308729" y="604800"/>
              <a:ext cx="4961988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000000"/>
                  </a:solidFill>
                  <a:latin typeface="DM Sans"/>
                </a:rPr>
                <a:t>Social scripts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9429121" y="6808356"/>
            <a:ext cx="3953037" cy="1389808"/>
            <a:chOff x="0" y="0"/>
            <a:chExt cx="5270716" cy="1853078"/>
          </a:xfrm>
        </p:grpSpPr>
        <p:grpSp>
          <p:nvGrpSpPr>
            <p:cNvPr id="70" name="Group 70"/>
            <p:cNvGrpSpPr/>
            <p:nvPr/>
          </p:nvGrpSpPr>
          <p:grpSpPr>
            <a:xfrm>
              <a:off x="0" y="0"/>
              <a:ext cx="5270716" cy="1853078"/>
              <a:chOff x="0" y="0"/>
              <a:chExt cx="1138311" cy="400207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113831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138311" h="400207">
                    <a:moveTo>
                      <a:pt x="70505" y="0"/>
                    </a:moveTo>
                    <a:lnTo>
                      <a:pt x="1067806" y="0"/>
                    </a:lnTo>
                    <a:cubicBezTo>
                      <a:pt x="1086505" y="0"/>
                      <a:pt x="1104438" y="7428"/>
                      <a:pt x="1117660" y="20650"/>
                    </a:cubicBezTo>
                    <a:cubicBezTo>
                      <a:pt x="1130882" y="33873"/>
                      <a:pt x="1138311" y="51806"/>
                      <a:pt x="1138311" y="70505"/>
                    </a:cubicBezTo>
                    <a:lnTo>
                      <a:pt x="1138311" y="329702"/>
                    </a:lnTo>
                    <a:cubicBezTo>
                      <a:pt x="1138311" y="348401"/>
                      <a:pt x="1130882" y="366334"/>
                      <a:pt x="1117660" y="379557"/>
                    </a:cubicBezTo>
                    <a:cubicBezTo>
                      <a:pt x="1104438" y="392779"/>
                      <a:pt x="1086505" y="400207"/>
                      <a:pt x="1067806" y="400207"/>
                    </a:cubicBezTo>
                    <a:lnTo>
                      <a:pt x="70505" y="400207"/>
                    </a:lnTo>
                    <a:cubicBezTo>
                      <a:pt x="51806" y="400207"/>
                      <a:pt x="33873" y="392779"/>
                      <a:pt x="20650" y="379557"/>
                    </a:cubicBezTo>
                    <a:cubicBezTo>
                      <a:pt x="7428" y="366334"/>
                      <a:pt x="0" y="348401"/>
                      <a:pt x="0" y="329702"/>
                    </a:cubicBezTo>
                    <a:lnTo>
                      <a:pt x="0" y="70505"/>
                    </a:lnTo>
                    <a:cubicBezTo>
                      <a:pt x="0" y="51806"/>
                      <a:pt x="7428" y="33873"/>
                      <a:pt x="20650" y="20650"/>
                    </a:cubicBezTo>
                    <a:cubicBezTo>
                      <a:pt x="33873" y="7428"/>
                      <a:pt x="51806" y="0"/>
                      <a:pt x="70505" y="0"/>
                    </a:cubicBezTo>
                    <a:close/>
                  </a:path>
                </a:pathLst>
              </a:custGeom>
              <a:solidFill>
                <a:srgbClr val="4AA6B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28575"/>
                <a:ext cx="113831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308729" y="604800"/>
              <a:ext cx="4961988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000000"/>
                  </a:solidFill>
                  <a:latin typeface="DM Sans"/>
                </a:rPr>
                <a:t>Judge/Tell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3706008" y="6589331"/>
            <a:ext cx="3953037" cy="1827859"/>
            <a:chOff x="0" y="0"/>
            <a:chExt cx="5270716" cy="2437146"/>
          </a:xfrm>
        </p:grpSpPr>
        <p:grpSp>
          <p:nvGrpSpPr>
            <p:cNvPr id="75" name="Group 75"/>
            <p:cNvGrpSpPr/>
            <p:nvPr/>
          </p:nvGrpSpPr>
          <p:grpSpPr>
            <a:xfrm>
              <a:off x="0" y="0"/>
              <a:ext cx="5270716" cy="2437146"/>
              <a:chOff x="0" y="0"/>
              <a:chExt cx="1138311" cy="526348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1138311" cy="526348"/>
              </a:xfrm>
              <a:custGeom>
                <a:avLst/>
                <a:gdLst/>
                <a:ahLst/>
                <a:cxnLst/>
                <a:rect l="l" t="t" r="r" b="b"/>
                <a:pathLst>
                  <a:path w="1138311" h="526348">
                    <a:moveTo>
                      <a:pt x="70505" y="0"/>
                    </a:moveTo>
                    <a:lnTo>
                      <a:pt x="1067806" y="0"/>
                    </a:lnTo>
                    <a:cubicBezTo>
                      <a:pt x="1086505" y="0"/>
                      <a:pt x="1104438" y="7428"/>
                      <a:pt x="1117660" y="20650"/>
                    </a:cubicBezTo>
                    <a:cubicBezTo>
                      <a:pt x="1130882" y="33873"/>
                      <a:pt x="1138311" y="51806"/>
                      <a:pt x="1138311" y="70505"/>
                    </a:cubicBezTo>
                    <a:lnTo>
                      <a:pt x="1138311" y="455843"/>
                    </a:lnTo>
                    <a:cubicBezTo>
                      <a:pt x="1138311" y="474542"/>
                      <a:pt x="1130882" y="492475"/>
                      <a:pt x="1117660" y="505697"/>
                    </a:cubicBezTo>
                    <a:cubicBezTo>
                      <a:pt x="1104438" y="518919"/>
                      <a:pt x="1086505" y="526348"/>
                      <a:pt x="1067806" y="526348"/>
                    </a:cubicBezTo>
                    <a:lnTo>
                      <a:pt x="70505" y="526348"/>
                    </a:lnTo>
                    <a:cubicBezTo>
                      <a:pt x="51806" y="526348"/>
                      <a:pt x="33873" y="518919"/>
                      <a:pt x="20650" y="505697"/>
                    </a:cubicBezTo>
                    <a:cubicBezTo>
                      <a:pt x="7428" y="492475"/>
                      <a:pt x="0" y="474542"/>
                      <a:pt x="0" y="455843"/>
                    </a:cubicBezTo>
                    <a:lnTo>
                      <a:pt x="0" y="70505"/>
                    </a:lnTo>
                    <a:cubicBezTo>
                      <a:pt x="0" y="51806"/>
                      <a:pt x="7428" y="33873"/>
                      <a:pt x="20650" y="20650"/>
                    </a:cubicBezTo>
                    <a:cubicBezTo>
                      <a:pt x="33873" y="7428"/>
                      <a:pt x="51806" y="0"/>
                      <a:pt x="70505" y="0"/>
                    </a:cubicBezTo>
                    <a:close/>
                  </a:path>
                </a:pathLst>
              </a:custGeom>
              <a:solidFill>
                <a:srgbClr val="4AA6B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28575"/>
                <a:ext cx="1138311" cy="497773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78" name="TextBox 78"/>
            <p:cNvSpPr txBox="1"/>
            <p:nvPr/>
          </p:nvSpPr>
          <p:spPr>
            <a:xfrm>
              <a:off x="308729" y="604800"/>
              <a:ext cx="4961988" cy="1204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000000"/>
                  </a:solidFill>
                  <a:latin typeface="DM Sans"/>
                </a:rPr>
                <a:t>Clear expectations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5150091" y="8721990"/>
            <a:ext cx="3609250" cy="1389808"/>
            <a:chOff x="0" y="0"/>
            <a:chExt cx="4812334" cy="1853078"/>
          </a:xfrm>
        </p:grpSpPr>
        <p:grpSp>
          <p:nvGrpSpPr>
            <p:cNvPr id="80" name="Group 80"/>
            <p:cNvGrpSpPr/>
            <p:nvPr/>
          </p:nvGrpSpPr>
          <p:grpSpPr>
            <a:xfrm>
              <a:off x="0" y="0"/>
              <a:ext cx="4812334" cy="1853078"/>
              <a:chOff x="0" y="0"/>
              <a:chExt cx="1039314" cy="400207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1039314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039314" h="400207">
                    <a:moveTo>
                      <a:pt x="77221" y="0"/>
                    </a:moveTo>
                    <a:lnTo>
                      <a:pt x="962094" y="0"/>
                    </a:lnTo>
                    <a:cubicBezTo>
                      <a:pt x="1004741" y="0"/>
                      <a:pt x="1039314" y="34573"/>
                      <a:pt x="1039314" y="77221"/>
                    </a:cubicBezTo>
                    <a:lnTo>
                      <a:pt x="1039314" y="322986"/>
                    </a:lnTo>
                    <a:cubicBezTo>
                      <a:pt x="1039314" y="365634"/>
                      <a:pt x="1004741" y="400207"/>
                      <a:pt x="962094" y="400207"/>
                    </a:cubicBezTo>
                    <a:lnTo>
                      <a:pt x="77221" y="400207"/>
                    </a:lnTo>
                    <a:cubicBezTo>
                      <a:pt x="56741" y="400207"/>
                      <a:pt x="37099" y="392071"/>
                      <a:pt x="22617" y="377590"/>
                    </a:cubicBezTo>
                    <a:cubicBezTo>
                      <a:pt x="8136" y="363108"/>
                      <a:pt x="0" y="343467"/>
                      <a:pt x="0" y="322986"/>
                    </a:cubicBezTo>
                    <a:lnTo>
                      <a:pt x="0" y="77221"/>
                    </a:lnTo>
                    <a:cubicBezTo>
                      <a:pt x="0" y="34573"/>
                      <a:pt x="34573" y="0"/>
                      <a:pt x="77221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0" y="28575"/>
                <a:ext cx="1039314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83" name="TextBox 83"/>
            <p:cNvSpPr txBox="1"/>
            <p:nvPr/>
          </p:nvSpPr>
          <p:spPr>
            <a:xfrm>
              <a:off x="281879" y="604800"/>
              <a:ext cx="4530455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Sector Glossary</a:t>
              </a: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9103128" y="8721990"/>
            <a:ext cx="2763006" cy="1389808"/>
            <a:chOff x="0" y="0"/>
            <a:chExt cx="3684008" cy="1853078"/>
          </a:xfrm>
        </p:grpSpPr>
        <p:grpSp>
          <p:nvGrpSpPr>
            <p:cNvPr id="85" name="Group 85"/>
            <p:cNvGrpSpPr/>
            <p:nvPr/>
          </p:nvGrpSpPr>
          <p:grpSpPr>
            <a:xfrm>
              <a:off x="0" y="0"/>
              <a:ext cx="3684008" cy="1853078"/>
              <a:chOff x="0" y="0"/>
              <a:chExt cx="795631" cy="400207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795631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795631" h="400207">
                    <a:moveTo>
                      <a:pt x="100872" y="0"/>
                    </a:moveTo>
                    <a:lnTo>
                      <a:pt x="694759" y="0"/>
                    </a:lnTo>
                    <a:cubicBezTo>
                      <a:pt x="750469" y="0"/>
                      <a:pt x="795631" y="45162"/>
                      <a:pt x="795631" y="100872"/>
                    </a:cubicBezTo>
                    <a:lnTo>
                      <a:pt x="795631" y="299335"/>
                    </a:lnTo>
                    <a:cubicBezTo>
                      <a:pt x="795631" y="326088"/>
                      <a:pt x="785004" y="351745"/>
                      <a:pt x="766087" y="370662"/>
                    </a:cubicBezTo>
                    <a:cubicBezTo>
                      <a:pt x="747169" y="389580"/>
                      <a:pt x="721512" y="400207"/>
                      <a:pt x="694759" y="400207"/>
                    </a:cubicBezTo>
                    <a:lnTo>
                      <a:pt x="100872" y="400207"/>
                    </a:lnTo>
                    <a:cubicBezTo>
                      <a:pt x="74119" y="400207"/>
                      <a:pt x="48462" y="389580"/>
                      <a:pt x="29545" y="370662"/>
                    </a:cubicBezTo>
                    <a:cubicBezTo>
                      <a:pt x="10628" y="351745"/>
                      <a:pt x="0" y="326088"/>
                      <a:pt x="0" y="299335"/>
                    </a:cubicBezTo>
                    <a:lnTo>
                      <a:pt x="0" y="100872"/>
                    </a:lnTo>
                    <a:cubicBezTo>
                      <a:pt x="0" y="74119"/>
                      <a:pt x="10628" y="48462"/>
                      <a:pt x="29545" y="29545"/>
                    </a:cubicBezTo>
                    <a:cubicBezTo>
                      <a:pt x="48462" y="10628"/>
                      <a:pt x="74119" y="0"/>
                      <a:pt x="100872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28575"/>
                <a:ext cx="795631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88" name="TextBox 88"/>
            <p:cNvSpPr txBox="1"/>
            <p:nvPr/>
          </p:nvSpPr>
          <p:spPr>
            <a:xfrm>
              <a:off x="215788" y="604800"/>
              <a:ext cx="3468220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Acronyms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2209034" y="8721990"/>
            <a:ext cx="4614165" cy="1389808"/>
            <a:chOff x="0" y="0"/>
            <a:chExt cx="6152220" cy="1853078"/>
          </a:xfrm>
        </p:grpSpPr>
        <p:grpSp>
          <p:nvGrpSpPr>
            <p:cNvPr id="90" name="Group 90"/>
            <p:cNvGrpSpPr/>
            <p:nvPr/>
          </p:nvGrpSpPr>
          <p:grpSpPr>
            <a:xfrm>
              <a:off x="0" y="0"/>
              <a:ext cx="6152220" cy="1853078"/>
              <a:chOff x="0" y="0"/>
              <a:chExt cx="1328688" cy="400207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1328688" cy="400207"/>
              </a:xfrm>
              <a:custGeom>
                <a:avLst/>
                <a:gdLst/>
                <a:ahLst/>
                <a:cxnLst/>
                <a:rect l="l" t="t" r="r" b="b"/>
                <a:pathLst>
                  <a:path w="1328688" h="400207">
                    <a:moveTo>
                      <a:pt x="60403" y="0"/>
                    </a:moveTo>
                    <a:lnTo>
                      <a:pt x="1268285" y="0"/>
                    </a:lnTo>
                    <a:cubicBezTo>
                      <a:pt x="1301645" y="0"/>
                      <a:pt x="1328688" y="27043"/>
                      <a:pt x="1328688" y="60403"/>
                    </a:cubicBezTo>
                    <a:lnTo>
                      <a:pt x="1328688" y="339804"/>
                    </a:lnTo>
                    <a:cubicBezTo>
                      <a:pt x="1328688" y="373164"/>
                      <a:pt x="1301645" y="400207"/>
                      <a:pt x="1268285" y="400207"/>
                    </a:cubicBezTo>
                    <a:lnTo>
                      <a:pt x="60403" y="400207"/>
                    </a:lnTo>
                    <a:cubicBezTo>
                      <a:pt x="27043" y="400207"/>
                      <a:pt x="0" y="373164"/>
                      <a:pt x="0" y="339804"/>
                    </a:cubicBezTo>
                    <a:lnTo>
                      <a:pt x="0" y="60403"/>
                    </a:lnTo>
                    <a:cubicBezTo>
                      <a:pt x="0" y="27043"/>
                      <a:pt x="27043" y="0"/>
                      <a:pt x="60403" y="0"/>
                    </a:cubicBezTo>
                    <a:close/>
                  </a:path>
                </a:pathLst>
              </a:custGeom>
              <a:solidFill>
                <a:srgbClr val="1A4B93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0" y="28575"/>
                <a:ext cx="1328688" cy="371632"/>
              </a:xfrm>
              <a:prstGeom prst="rect">
                <a:avLst/>
              </a:prstGeom>
            </p:spPr>
            <p:txBody>
              <a:bodyPr lIns="71438" tIns="71438" rIns="71438" bIns="71438" rtlCol="0" anchor="ctr"/>
              <a:lstStyle/>
              <a:p>
                <a:pPr algn="ctr">
                  <a:lnSpc>
                    <a:spcPts val="2598"/>
                  </a:lnSpc>
                </a:pPr>
                <a:endParaRPr/>
              </a:p>
            </p:txBody>
          </p:sp>
        </p:grpSp>
        <p:sp>
          <p:nvSpPr>
            <p:cNvPr id="93" name="TextBox 93"/>
            <p:cNvSpPr txBox="1"/>
            <p:nvPr/>
          </p:nvSpPr>
          <p:spPr>
            <a:xfrm>
              <a:off x="360362" y="604800"/>
              <a:ext cx="5791858" cy="620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5"/>
                </a:lnSpc>
                <a:spcBef>
                  <a:spcPct val="0"/>
                </a:spcBef>
              </a:pPr>
              <a:r>
                <a:rPr lang="en-US" sz="3300" spc="138">
                  <a:solidFill>
                    <a:srgbClr val="FFFFFF"/>
                  </a:solidFill>
                  <a:latin typeface="DM Sans"/>
                </a:rPr>
                <a:t>Describe the sector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1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9800" y="248868"/>
            <a:ext cx="1857590" cy="1793419"/>
          </a:xfrm>
          <a:custGeom>
            <a:avLst/>
            <a:gdLst/>
            <a:ahLst/>
            <a:cxnLst/>
            <a:rect l="l" t="t" r="r" b="b"/>
            <a:pathLst>
              <a:path w="1857590" h="1793419">
                <a:moveTo>
                  <a:pt x="0" y="0"/>
                </a:moveTo>
                <a:lnTo>
                  <a:pt x="1857590" y="0"/>
                </a:lnTo>
                <a:lnTo>
                  <a:pt x="1857590" y="1793418"/>
                </a:lnTo>
                <a:lnTo>
                  <a:pt x="0" y="17934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rot="-631842">
            <a:off x="12055674" y="8614706"/>
            <a:ext cx="1164090" cy="1429128"/>
          </a:xfrm>
          <a:custGeom>
            <a:avLst/>
            <a:gdLst/>
            <a:ahLst/>
            <a:cxnLst/>
            <a:rect l="l" t="t" r="r" b="b"/>
            <a:pathLst>
              <a:path w="1164090" h="1429128">
                <a:moveTo>
                  <a:pt x="0" y="0"/>
                </a:moveTo>
                <a:lnTo>
                  <a:pt x="1164090" y="0"/>
                </a:lnTo>
                <a:lnTo>
                  <a:pt x="1164090" y="1429128"/>
                </a:lnTo>
                <a:lnTo>
                  <a:pt x="0" y="14291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6618777" y="2518299"/>
            <a:ext cx="1358613" cy="1687449"/>
          </a:xfrm>
          <a:custGeom>
            <a:avLst/>
            <a:gdLst/>
            <a:ahLst/>
            <a:cxnLst/>
            <a:rect l="l" t="t" r="r" b="b"/>
            <a:pathLst>
              <a:path w="1358613" h="1687449">
                <a:moveTo>
                  <a:pt x="0" y="0"/>
                </a:moveTo>
                <a:lnTo>
                  <a:pt x="1358613" y="0"/>
                </a:lnTo>
                <a:lnTo>
                  <a:pt x="1358613" y="1687449"/>
                </a:lnTo>
                <a:lnTo>
                  <a:pt x="0" y="16874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7388943" y="3923941"/>
            <a:ext cx="3510114" cy="3124002"/>
          </a:xfrm>
          <a:custGeom>
            <a:avLst/>
            <a:gdLst/>
            <a:ahLst/>
            <a:cxnLst/>
            <a:rect l="l" t="t" r="r" b="b"/>
            <a:pathLst>
              <a:path w="3510114" h="3124002">
                <a:moveTo>
                  <a:pt x="0" y="0"/>
                </a:moveTo>
                <a:lnTo>
                  <a:pt x="3510114" y="0"/>
                </a:lnTo>
                <a:lnTo>
                  <a:pt x="3510114" y="3124002"/>
                </a:lnTo>
                <a:lnTo>
                  <a:pt x="0" y="31240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1680068" y="1240839"/>
            <a:ext cx="15347347" cy="181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 dirty="0">
                <a:solidFill>
                  <a:srgbClr val="FFFFFF"/>
                </a:solidFill>
                <a:latin typeface="Genty Sans Bold"/>
              </a:rPr>
              <a:t>Young People’s Needs &amp; Values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4749" y="2936339"/>
            <a:ext cx="3999598" cy="54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BE8D7"/>
                </a:solidFill>
                <a:latin typeface="DM Sans"/>
              </a:rPr>
              <a:t>Financial Security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2593" y="4067373"/>
            <a:ext cx="5083849" cy="1076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500">
                <a:solidFill>
                  <a:srgbClr val="FBE8D7"/>
                </a:solidFill>
                <a:latin typeface="DM Sans"/>
              </a:rPr>
              <a:t>Sustainable work-life balance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34280" y="8244190"/>
            <a:ext cx="5639196" cy="54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BE8D7"/>
                </a:solidFill>
                <a:latin typeface="DM Sans"/>
              </a:rPr>
              <a:t>Value aligning 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0029" y="6251032"/>
            <a:ext cx="5083849" cy="1076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500">
                <a:solidFill>
                  <a:srgbClr val="FBE8D7"/>
                </a:solidFill>
                <a:latin typeface="DM Sans"/>
              </a:rPr>
              <a:t>Confidence in their team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79581" y="3202989"/>
            <a:ext cx="3999598" cy="54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BE8D7"/>
                </a:solidFill>
                <a:latin typeface="DM Sans"/>
              </a:rPr>
              <a:t>Flexibility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37719" y="4943116"/>
            <a:ext cx="3999598" cy="54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BE8D7"/>
                </a:solidFill>
                <a:latin typeface="DM Sans"/>
              </a:rPr>
              <a:t>Set expectations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59581" y="6784333"/>
            <a:ext cx="5639196" cy="1076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BE8D7"/>
                </a:solidFill>
                <a:latin typeface="DM Sans"/>
              </a:rPr>
              <a:t>Speak the silent parts out loud!!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95532" y="8434690"/>
            <a:ext cx="5083849" cy="1076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BE8D7"/>
                </a:solidFill>
                <a:latin typeface="DM Sans"/>
              </a:rPr>
              <a:t>Understanding team leaders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1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36349" y="724880"/>
            <a:ext cx="1857590" cy="1793419"/>
          </a:xfrm>
          <a:custGeom>
            <a:avLst/>
            <a:gdLst/>
            <a:ahLst/>
            <a:cxnLst/>
            <a:rect l="l" t="t" r="r" b="b"/>
            <a:pathLst>
              <a:path w="1857590" h="1793419">
                <a:moveTo>
                  <a:pt x="0" y="0"/>
                </a:moveTo>
                <a:lnTo>
                  <a:pt x="1857589" y="0"/>
                </a:lnTo>
                <a:lnTo>
                  <a:pt x="1857589" y="1793419"/>
                </a:lnTo>
                <a:lnTo>
                  <a:pt x="0" y="1793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rot="-631842">
            <a:off x="12055674" y="8614706"/>
            <a:ext cx="1164090" cy="1429128"/>
          </a:xfrm>
          <a:custGeom>
            <a:avLst/>
            <a:gdLst/>
            <a:ahLst/>
            <a:cxnLst/>
            <a:rect l="l" t="t" r="r" b="b"/>
            <a:pathLst>
              <a:path w="1164090" h="1429128">
                <a:moveTo>
                  <a:pt x="0" y="0"/>
                </a:moveTo>
                <a:lnTo>
                  <a:pt x="1164090" y="0"/>
                </a:lnTo>
                <a:lnTo>
                  <a:pt x="1164090" y="1429128"/>
                </a:lnTo>
                <a:lnTo>
                  <a:pt x="0" y="1429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6618777" y="2518299"/>
            <a:ext cx="1358613" cy="1687449"/>
          </a:xfrm>
          <a:custGeom>
            <a:avLst/>
            <a:gdLst/>
            <a:ahLst/>
            <a:cxnLst/>
            <a:rect l="l" t="t" r="r" b="b"/>
            <a:pathLst>
              <a:path w="1358613" h="1687449">
                <a:moveTo>
                  <a:pt x="0" y="0"/>
                </a:moveTo>
                <a:lnTo>
                  <a:pt x="1358613" y="0"/>
                </a:lnTo>
                <a:lnTo>
                  <a:pt x="1358613" y="1687449"/>
                </a:lnTo>
                <a:lnTo>
                  <a:pt x="0" y="1687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3204439" y="1533748"/>
            <a:ext cx="11760704" cy="147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 dirty="0">
                <a:solidFill>
                  <a:srgbClr val="FFFFFF"/>
                </a:solidFill>
                <a:latin typeface="Genty Sans Bold"/>
              </a:rPr>
              <a:t>Gen Z workplace trends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84228" y="3672290"/>
            <a:ext cx="14012653" cy="4032177"/>
            <a:chOff x="0" y="0"/>
            <a:chExt cx="18683538" cy="53762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0" y="0"/>
                  </a:moveTo>
                  <a:lnTo>
                    <a:pt x="1573079" y="0"/>
                  </a:lnTo>
                  <a:lnTo>
                    <a:pt x="1573079" y="1525284"/>
                  </a:lnTo>
                  <a:lnTo>
                    <a:pt x="0" y="1525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 flipH="1" flipV="1">
              <a:off x="0" y="1858544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1573079" y="1525284"/>
                  </a:moveTo>
                  <a:lnTo>
                    <a:pt x="0" y="1525284"/>
                  </a:lnTo>
                  <a:lnTo>
                    <a:pt x="0" y="0"/>
                  </a:lnTo>
                  <a:lnTo>
                    <a:pt x="1573079" y="0"/>
                  </a:lnTo>
                  <a:lnTo>
                    <a:pt x="1573079" y="1525284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50953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0" y="0"/>
                  </a:moveTo>
                  <a:lnTo>
                    <a:pt x="1573079" y="0"/>
                  </a:lnTo>
                  <a:lnTo>
                    <a:pt x="1573079" y="1525283"/>
                  </a:lnTo>
                  <a:lnTo>
                    <a:pt x="0" y="1525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49246" y="501098"/>
              <a:ext cx="5332798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Not tied to a job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49246" y="2105641"/>
              <a:ext cx="6778465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Commitment to their lives outside of work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49246" y="4352050"/>
              <a:ext cx="6778465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Prefer to text over call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0572" y="499698"/>
              <a:ext cx="863594" cy="573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0572" y="2356033"/>
              <a:ext cx="863594" cy="57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80572" y="4348442"/>
              <a:ext cx="863594" cy="57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5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9855827" y="0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0" y="0"/>
                  </a:moveTo>
                  <a:lnTo>
                    <a:pt x="1573079" y="0"/>
                  </a:lnTo>
                  <a:lnTo>
                    <a:pt x="1573079" y="1525284"/>
                  </a:lnTo>
                  <a:lnTo>
                    <a:pt x="0" y="1525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/>
            <p:nvPr/>
          </p:nvSpPr>
          <p:spPr>
            <a:xfrm flipH="1" flipV="1">
              <a:off x="9855827" y="1858544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1573079" y="1525284"/>
                  </a:moveTo>
                  <a:lnTo>
                    <a:pt x="0" y="1525284"/>
                  </a:lnTo>
                  <a:lnTo>
                    <a:pt x="0" y="0"/>
                  </a:lnTo>
                  <a:lnTo>
                    <a:pt x="1573079" y="0"/>
                  </a:lnTo>
                  <a:lnTo>
                    <a:pt x="1573079" y="1525284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9855827" y="3850953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0" y="0"/>
                  </a:moveTo>
                  <a:lnTo>
                    <a:pt x="1573079" y="0"/>
                  </a:lnTo>
                  <a:lnTo>
                    <a:pt x="1573079" y="1525283"/>
                  </a:lnTo>
                  <a:lnTo>
                    <a:pt x="0" y="1525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905073" y="247098"/>
              <a:ext cx="5332798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Flexibility - working remotely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905073" y="2359641"/>
              <a:ext cx="5332798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Very values driven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905073" y="4352050"/>
              <a:ext cx="6778465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Mental wellbeing a priority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236399" y="497489"/>
              <a:ext cx="863594" cy="57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2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236399" y="2356033"/>
              <a:ext cx="863594" cy="57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236399" y="4348442"/>
              <a:ext cx="863594" cy="57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1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36349" y="724880"/>
            <a:ext cx="1857590" cy="1793419"/>
          </a:xfrm>
          <a:custGeom>
            <a:avLst/>
            <a:gdLst/>
            <a:ahLst/>
            <a:cxnLst/>
            <a:rect l="l" t="t" r="r" b="b"/>
            <a:pathLst>
              <a:path w="1857590" h="1793419">
                <a:moveTo>
                  <a:pt x="0" y="0"/>
                </a:moveTo>
                <a:lnTo>
                  <a:pt x="1857589" y="0"/>
                </a:lnTo>
                <a:lnTo>
                  <a:pt x="1857589" y="1793419"/>
                </a:lnTo>
                <a:lnTo>
                  <a:pt x="0" y="1793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rot="-631842">
            <a:off x="12055674" y="8614706"/>
            <a:ext cx="1164090" cy="1429128"/>
          </a:xfrm>
          <a:custGeom>
            <a:avLst/>
            <a:gdLst/>
            <a:ahLst/>
            <a:cxnLst/>
            <a:rect l="l" t="t" r="r" b="b"/>
            <a:pathLst>
              <a:path w="1164090" h="1429128">
                <a:moveTo>
                  <a:pt x="0" y="0"/>
                </a:moveTo>
                <a:lnTo>
                  <a:pt x="1164090" y="0"/>
                </a:lnTo>
                <a:lnTo>
                  <a:pt x="1164090" y="1429128"/>
                </a:lnTo>
                <a:lnTo>
                  <a:pt x="0" y="14291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6618777" y="2518299"/>
            <a:ext cx="1358613" cy="1687449"/>
          </a:xfrm>
          <a:custGeom>
            <a:avLst/>
            <a:gdLst/>
            <a:ahLst/>
            <a:cxnLst/>
            <a:rect l="l" t="t" r="r" b="b"/>
            <a:pathLst>
              <a:path w="1358613" h="1687449">
                <a:moveTo>
                  <a:pt x="0" y="0"/>
                </a:moveTo>
                <a:lnTo>
                  <a:pt x="1358613" y="0"/>
                </a:lnTo>
                <a:lnTo>
                  <a:pt x="1358613" y="1687449"/>
                </a:lnTo>
                <a:lnTo>
                  <a:pt x="0" y="16874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3381017" y="1390967"/>
            <a:ext cx="11525965" cy="1461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 dirty="0">
                <a:solidFill>
                  <a:srgbClr val="FFFFFF"/>
                </a:solidFill>
                <a:latin typeface="Genty Sans Bold"/>
              </a:rPr>
              <a:t>Ways we work at </a:t>
            </a:r>
            <a:r>
              <a:rPr lang="en-US" sz="8000" dirty="0" err="1">
                <a:solidFill>
                  <a:srgbClr val="FFFFFF"/>
                </a:solidFill>
                <a:latin typeface="Genty Sans Bold"/>
              </a:rPr>
              <a:t>YDAN</a:t>
            </a:r>
            <a:endParaRPr lang="en-US" sz="8000" dirty="0">
              <a:solidFill>
                <a:srgbClr val="FFFFFF"/>
              </a:solidFill>
              <a:latin typeface="Genty Sans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684228" y="3672290"/>
            <a:ext cx="14012653" cy="4032177"/>
            <a:chOff x="0" y="0"/>
            <a:chExt cx="18683538" cy="53762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0" y="0"/>
                  </a:moveTo>
                  <a:lnTo>
                    <a:pt x="1573079" y="0"/>
                  </a:lnTo>
                  <a:lnTo>
                    <a:pt x="1573079" y="1525284"/>
                  </a:lnTo>
                  <a:lnTo>
                    <a:pt x="0" y="1525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 flipH="1" flipV="1">
              <a:off x="0" y="1858544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1573079" y="1525284"/>
                  </a:moveTo>
                  <a:lnTo>
                    <a:pt x="0" y="1525284"/>
                  </a:lnTo>
                  <a:lnTo>
                    <a:pt x="0" y="0"/>
                  </a:lnTo>
                  <a:lnTo>
                    <a:pt x="1573079" y="0"/>
                  </a:lnTo>
                  <a:lnTo>
                    <a:pt x="1573079" y="1525284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50953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0" y="0"/>
                  </a:moveTo>
                  <a:lnTo>
                    <a:pt x="1573079" y="0"/>
                  </a:lnTo>
                  <a:lnTo>
                    <a:pt x="1573079" y="1525283"/>
                  </a:lnTo>
                  <a:lnTo>
                    <a:pt x="0" y="1525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49246" y="247098"/>
              <a:ext cx="5332798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Flexible start times (hard start times)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49246" y="2105641"/>
              <a:ext cx="6778465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Discuss the big picture/transparency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49246" y="4352050"/>
              <a:ext cx="6778465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Trust + learning the language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0572" y="499698"/>
              <a:ext cx="863594" cy="573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0572" y="2356033"/>
              <a:ext cx="863594" cy="57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80572" y="4348442"/>
              <a:ext cx="863594" cy="57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5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9855827" y="0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0" y="0"/>
                  </a:moveTo>
                  <a:lnTo>
                    <a:pt x="1573079" y="0"/>
                  </a:lnTo>
                  <a:lnTo>
                    <a:pt x="1573079" y="1525284"/>
                  </a:lnTo>
                  <a:lnTo>
                    <a:pt x="0" y="1525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/>
            <p:nvPr/>
          </p:nvSpPr>
          <p:spPr>
            <a:xfrm flipH="1" flipV="1">
              <a:off x="9855827" y="1858544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1573079" y="1525284"/>
                  </a:moveTo>
                  <a:lnTo>
                    <a:pt x="0" y="1525284"/>
                  </a:lnTo>
                  <a:lnTo>
                    <a:pt x="0" y="0"/>
                  </a:lnTo>
                  <a:lnTo>
                    <a:pt x="1573079" y="0"/>
                  </a:lnTo>
                  <a:lnTo>
                    <a:pt x="1573079" y="1525284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9855827" y="3850953"/>
              <a:ext cx="1573079" cy="1525284"/>
            </a:xfrm>
            <a:custGeom>
              <a:avLst/>
              <a:gdLst/>
              <a:ahLst/>
              <a:cxnLst/>
              <a:rect l="l" t="t" r="r" b="b"/>
              <a:pathLst>
                <a:path w="1573079" h="1525284">
                  <a:moveTo>
                    <a:pt x="0" y="0"/>
                  </a:moveTo>
                  <a:lnTo>
                    <a:pt x="1573079" y="0"/>
                  </a:lnTo>
                  <a:lnTo>
                    <a:pt x="1573079" y="1525283"/>
                  </a:lnTo>
                  <a:lnTo>
                    <a:pt x="0" y="1525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905073" y="247098"/>
              <a:ext cx="5332798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WFH/WFB matching capacity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905073" y="1851641"/>
              <a:ext cx="5332798" cy="153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Cultural accessibility &amp; attitudes towards accessibility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905073" y="4098050"/>
              <a:ext cx="6778465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>
                  <a:solidFill>
                    <a:srgbClr val="FBE8D7"/>
                  </a:solidFill>
                  <a:latin typeface="DM Sans"/>
                </a:rPr>
                <a:t>Wins/Learning Opportunities &amp; sharing what works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236399" y="497489"/>
              <a:ext cx="863594" cy="57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2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236399" y="2356033"/>
              <a:ext cx="863594" cy="57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236399" y="4348442"/>
              <a:ext cx="863594" cy="577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7122" y="3073213"/>
            <a:ext cx="868782" cy="1066585"/>
          </a:xfrm>
          <a:custGeom>
            <a:avLst/>
            <a:gdLst/>
            <a:ahLst/>
            <a:cxnLst/>
            <a:rect l="l" t="t" r="r" b="b"/>
            <a:pathLst>
              <a:path w="868782" h="1066585">
                <a:moveTo>
                  <a:pt x="0" y="0"/>
                </a:moveTo>
                <a:lnTo>
                  <a:pt x="868782" y="0"/>
                </a:lnTo>
                <a:lnTo>
                  <a:pt x="868782" y="1066584"/>
                </a:lnTo>
                <a:lnTo>
                  <a:pt x="0" y="1066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6592740" y="3837955"/>
            <a:ext cx="1060100" cy="1301462"/>
          </a:xfrm>
          <a:custGeom>
            <a:avLst/>
            <a:gdLst/>
            <a:ahLst/>
            <a:cxnLst/>
            <a:rect l="l" t="t" r="r" b="b"/>
            <a:pathLst>
              <a:path w="1060100" h="1301462">
                <a:moveTo>
                  <a:pt x="0" y="0"/>
                </a:moveTo>
                <a:lnTo>
                  <a:pt x="1060100" y="0"/>
                </a:lnTo>
                <a:lnTo>
                  <a:pt x="1060100" y="1301462"/>
                </a:lnTo>
                <a:lnTo>
                  <a:pt x="0" y="1301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flipH="1">
            <a:off x="10686596" y="-325848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748092" y="0"/>
                </a:moveTo>
                <a:lnTo>
                  <a:pt x="0" y="0"/>
                </a:lnTo>
                <a:lnTo>
                  <a:pt x="0" y="918417"/>
                </a:lnTo>
                <a:lnTo>
                  <a:pt x="748092" y="918417"/>
                </a:lnTo>
                <a:lnTo>
                  <a:pt x="74809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13506200" y="-325848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0" y="0"/>
                </a:moveTo>
                <a:lnTo>
                  <a:pt x="1824314" y="0"/>
                </a:lnTo>
                <a:lnTo>
                  <a:pt x="1824314" y="1944520"/>
                </a:lnTo>
                <a:lnTo>
                  <a:pt x="0" y="19445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1674589" flipV="1">
            <a:off x="15819427" y="6583187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0" y="1944520"/>
                </a:moveTo>
                <a:lnTo>
                  <a:pt x="1824314" y="1944520"/>
                </a:lnTo>
                <a:lnTo>
                  <a:pt x="1824314" y="0"/>
                </a:lnTo>
                <a:lnTo>
                  <a:pt x="0" y="0"/>
                </a:lnTo>
                <a:lnTo>
                  <a:pt x="0" y="194452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8685656" y="8114794"/>
            <a:ext cx="1363720" cy="1453578"/>
          </a:xfrm>
          <a:custGeom>
            <a:avLst/>
            <a:gdLst/>
            <a:ahLst/>
            <a:cxnLst/>
            <a:rect l="l" t="t" r="r" b="b"/>
            <a:pathLst>
              <a:path w="1363720" h="1453578">
                <a:moveTo>
                  <a:pt x="0" y="0"/>
                </a:moveTo>
                <a:lnTo>
                  <a:pt x="1363721" y="0"/>
                </a:lnTo>
                <a:lnTo>
                  <a:pt x="1363721" y="1453578"/>
                </a:lnTo>
                <a:lnTo>
                  <a:pt x="0" y="1453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-2353927">
            <a:off x="9569592" y="3014178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1352551">
            <a:off x="16229354" y="9509337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 rot="2762119">
            <a:off x="17072617" y="1190103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 rot="-2699999">
            <a:off x="12163818" y="10009923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/>
          <p:nvPr/>
        </p:nvSpPr>
        <p:spPr>
          <a:xfrm rot="-7234503">
            <a:off x="17465842" y="6091786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Freeform 13"/>
          <p:cNvSpPr/>
          <p:nvPr/>
        </p:nvSpPr>
        <p:spPr>
          <a:xfrm rot="-7234503">
            <a:off x="13079227" y="7496412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TextBox 14"/>
          <p:cNvSpPr txBox="1"/>
          <p:nvPr/>
        </p:nvSpPr>
        <p:spPr>
          <a:xfrm>
            <a:off x="2213083" y="1679126"/>
            <a:ext cx="13440655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 dirty="0">
                <a:solidFill>
                  <a:srgbClr val="1A4B93"/>
                </a:solidFill>
                <a:latin typeface="Genty Sans Bold"/>
              </a:rPr>
              <a:t>Answers to the questions: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87503" y="4649152"/>
            <a:ext cx="13512994" cy="214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1A4B93"/>
                </a:solidFill>
                <a:latin typeface="DM Sans Bold"/>
              </a:rPr>
              <a:t>1) How do we be more inclusive of young people in the sector?</a:t>
            </a:r>
          </a:p>
          <a:p>
            <a:pPr>
              <a:lnSpc>
                <a:spcPts val="4200"/>
              </a:lnSpc>
            </a:pPr>
            <a:r>
              <a:rPr lang="en-US" sz="3500">
                <a:solidFill>
                  <a:srgbClr val="1A4B93"/>
                </a:solidFill>
                <a:latin typeface="DM Sans Bold"/>
              </a:rPr>
              <a:t> </a:t>
            </a:r>
          </a:p>
          <a:p>
            <a:pPr>
              <a:lnSpc>
                <a:spcPts val="4200"/>
              </a:lnSpc>
            </a:pPr>
            <a:endParaRPr lang="en-US" sz="3500">
              <a:solidFill>
                <a:srgbClr val="1A4B93"/>
              </a:solidFill>
              <a:latin typeface="DM Sans Bold"/>
            </a:endParaRPr>
          </a:p>
          <a:p>
            <a:pPr>
              <a:lnSpc>
                <a:spcPts val="4200"/>
              </a:lnSpc>
            </a:pPr>
            <a:r>
              <a:rPr lang="en-US" sz="3500">
                <a:solidFill>
                  <a:srgbClr val="1A4B93"/>
                </a:solidFill>
                <a:latin typeface="DM Sans Bold"/>
              </a:rPr>
              <a:t>2) How do we attract more young people to the sector?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5747" y="6362284"/>
            <a:ext cx="3485094" cy="1040186"/>
          </a:xfrm>
          <a:custGeom>
            <a:avLst/>
            <a:gdLst/>
            <a:ahLst/>
            <a:cxnLst/>
            <a:rect l="l" t="t" r="r" b="b"/>
            <a:pathLst>
              <a:path w="3485094" h="1040186">
                <a:moveTo>
                  <a:pt x="0" y="0"/>
                </a:moveTo>
                <a:lnTo>
                  <a:pt x="3485094" y="0"/>
                </a:lnTo>
                <a:lnTo>
                  <a:pt x="3485094" y="1040185"/>
                </a:lnTo>
                <a:lnTo>
                  <a:pt x="0" y="1040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9707054" y="9538408"/>
            <a:ext cx="3485094" cy="1040186"/>
          </a:xfrm>
          <a:custGeom>
            <a:avLst/>
            <a:gdLst/>
            <a:ahLst/>
            <a:cxnLst/>
            <a:rect l="l" t="t" r="r" b="b"/>
            <a:pathLst>
              <a:path w="3485094" h="1040186">
                <a:moveTo>
                  <a:pt x="0" y="0"/>
                </a:moveTo>
                <a:lnTo>
                  <a:pt x="3485094" y="0"/>
                </a:lnTo>
                <a:lnTo>
                  <a:pt x="3485094" y="1040186"/>
                </a:lnTo>
                <a:lnTo>
                  <a:pt x="0" y="1040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5516753" y="8323777"/>
            <a:ext cx="3485094" cy="1040186"/>
          </a:xfrm>
          <a:custGeom>
            <a:avLst/>
            <a:gdLst/>
            <a:ahLst/>
            <a:cxnLst/>
            <a:rect l="l" t="t" r="r" b="b"/>
            <a:pathLst>
              <a:path w="3485094" h="1040186">
                <a:moveTo>
                  <a:pt x="0" y="0"/>
                </a:moveTo>
                <a:lnTo>
                  <a:pt x="3485094" y="0"/>
                </a:lnTo>
                <a:lnTo>
                  <a:pt x="3485094" y="1040186"/>
                </a:lnTo>
                <a:lnTo>
                  <a:pt x="0" y="1040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14114618" y="4141752"/>
            <a:ext cx="3485094" cy="1040186"/>
          </a:xfrm>
          <a:custGeom>
            <a:avLst/>
            <a:gdLst/>
            <a:ahLst/>
            <a:cxnLst/>
            <a:rect l="l" t="t" r="r" b="b"/>
            <a:pathLst>
              <a:path w="3485094" h="1040186">
                <a:moveTo>
                  <a:pt x="0" y="0"/>
                </a:moveTo>
                <a:lnTo>
                  <a:pt x="3485093" y="0"/>
                </a:lnTo>
                <a:lnTo>
                  <a:pt x="3485093" y="1040186"/>
                </a:lnTo>
                <a:lnTo>
                  <a:pt x="0" y="1040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-1742547" y="9018315"/>
            <a:ext cx="3485094" cy="1040186"/>
          </a:xfrm>
          <a:custGeom>
            <a:avLst/>
            <a:gdLst/>
            <a:ahLst/>
            <a:cxnLst/>
            <a:rect l="l" t="t" r="r" b="b"/>
            <a:pathLst>
              <a:path w="3485094" h="1040186">
                <a:moveTo>
                  <a:pt x="0" y="0"/>
                </a:moveTo>
                <a:lnTo>
                  <a:pt x="3485094" y="0"/>
                </a:lnTo>
                <a:lnTo>
                  <a:pt x="3485094" y="1040186"/>
                </a:lnTo>
                <a:lnTo>
                  <a:pt x="0" y="1040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2998294" y="0"/>
            <a:ext cx="3485094" cy="1040186"/>
          </a:xfrm>
          <a:custGeom>
            <a:avLst/>
            <a:gdLst/>
            <a:ahLst/>
            <a:cxnLst/>
            <a:rect l="l" t="t" r="r" b="b"/>
            <a:pathLst>
              <a:path w="3485094" h="1040186">
                <a:moveTo>
                  <a:pt x="0" y="0"/>
                </a:moveTo>
                <a:lnTo>
                  <a:pt x="3485094" y="0"/>
                </a:lnTo>
                <a:lnTo>
                  <a:pt x="3485094" y="1040186"/>
                </a:lnTo>
                <a:lnTo>
                  <a:pt x="0" y="1040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10548611" y="-11486"/>
            <a:ext cx="3485094" cy="1040186"/>
          </a:xfrm>
          <a:custGeom>
            <a:avLst/>
            <a:gdLst/>
            <a:ahLst/>
            <a:cxnLst/>
            <a:rect l="l" t="t" r="r" b="b"/>
            <a:pathLst>
              <a:path w="3485094" h="1040186">
                <a:moveTo>
                  <a:pt x="0" y="0"/>
                </a:moveTo>
                <a:lnTo>
                  <a:pt x="3485094" y="0"/>
                </a:lnTo>
                <a:lnTo>
                  <a:pt x="3485094" y="1040186"/>
                </a:lnTo>
                <a:lnTo>
                  <a:pt x="0" y="1040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-486799" y="2161122"/>
            <a:ext cx="3485094" cy="1040186"/>
          </a:xfrm>
          <a:custGeom>
            <a:avLst/>
            <a:gdLst/>
            <a:ahLst/>
            <a:cxnLst/>
            <a:rect l="l" t="t" r="r" b="b"/>
            <a:pathLst>
              <a:path w="3485094" h="1040186">
                <a:moveTo>
                  <a:pt x="0" y="0"/>
                </a:moveTo>
                <a:lnTo>
                  <a:pt x="3485093" y="0"/>
                </a:lnTo>
                <a:lnTo>
                  <a:pt x="3485093" y="1040185"/>
                </a:lnTo>
                <a:lnTo>
                  <a:pt x="0" y="1040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>
            <a:off x="4445849" y="9258300"/>
            <a:ext cx="3485094" cy="1040186"/>
          </a:xfrm>
          <a:custGeom>
            <a:avLst/>
            <a:gdLst/>
            <a:ahLst/>
            <a:cxnLst/>
            <a:rect l="l" t="t" r="r" b="b"/>
            <a:pathLst>
              <a:path w="3485094" h="1040186">
                <a:moveTo>
                  <a:pt x="0" y="0"/>
                </a:moveTo>
                <a:lnTo>
                  <a:pt x="3485094" y="0"/>
                </a:lnTo>
                <a:lnTo>
                  <a:pt x="3485094" y="1040186"/>
                </a:lnTo>
                <a:lnTo>
                  <a:pt x="0" y="1040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>
            <a:off x="15516753" y="1467894"/>
            <a:ext cx="3485094" cy="1040186"/>
          </a:xfrm>
          <a:custGeom>
            <a:avLst/>
            <a:gdLst/>
            <a:ahLst/>
            <a:cxnLst/>
            <a:rect l="l" t="t" r="r" b="b"/>
            <a:pathLst>
              <a:path w="3485094" h="1040186">
                <a:moveTo>
                  <a:pt x="0" y="0"/>
                </a:moveTo>
                <a:lnTo>
                  <a:pt x="3485094" y="0"/>
                </a:lnTo>
                <a:lnTo>
                  <a:pt x="3485094" y="1040186"/>
                </a:lnTo>
                <a:lnTo>
                  <a:pt x="0" y="1040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TextBox 12"/>
          <p:cNvSpPr txBox="1"/>
          <p:nvPr/>
        </p:nvSpPr>
        <p:spPr>
          <a:xfrm>
            <a:off x="5920929" y="1802954"/>
            <a:ext cx="6446142" cy="140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9"/>
              </a:lnSpc>
            </a:pPr>
            <a:r>
              <a:rPr lang="en-US" sz="8499">
                <a:solidFill>
                  <a:srgbClr val="1A4B93"/>
                </a:solidFill>
                <a:latin typeface="Genty Sans Bold"/>
              </a:rPr>
              <a:t>Take aways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55747" y="3669435"/>
            <a:ext cx="7605549" cy="2072686"/>
            <a:chOff x="0" y="0"/>
            <a:chExt cx="10140732" cy="27635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40732" cy="2763581"/>
            </a:xfrm>
            <a:custGeom>
              <a:avLst/>
              <a:gdLst/>
              <a:ahLst/>
              <a:cxnLst/>
              <a:rect l="l" t="t" r="r" b="b"/>
              <a:pathLst>
                <a:path w="10140732" h="2763581">
                  <a:moveTo>
                    <a:pt x="0" y="0"/>
                  </a:moveTo>
                  <a:lnTo>
                    <a:pt x="10140732" y="0"/>
                  </a:lnTo>
                  <a:lnTo>
                    <a:pt x="10140732" y="2763581"/>
                  </a:lnTo>
                  <a:lnTo>
                    <a:pt x="0" y="2763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19784" r="-92818" b="-200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73801" y="747177"/>
              <a:ext cx="1380557" cy="1400188"/>
            </a:xfrm>
            <a:custGeom>
              <a:avLst/>
              <a:gdLst/>
              <a:ahLst/>
              <a:cxnLst/>
              <a:rect l="l" t="t" r="r" b="b"/>
              <a:pathLst>
                <a:path w="1380557" h="1400188">
                  <a:moveTo>
                    <a:pt x="0" y="0"/>
                  </a:moveTo>
                  <a:lnTo>
                    <a:pt x="1380557" y="0"/>
                  </a:lnTo>
                  <a:lnTo>
                    <a:pt x="1380557" y="1400188"/>
                  </a:lnTo>
                  <a:lnTo>
                    <a:pt x="0" y="1400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r="-68964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007878" y="291924"/>
              <a:ext cx="7935766" cy="2183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FBE8D7"/>
                  </a:solidFill>
                  <a:latin typeface="DM Sans Bold"/>
                </a:rPr>
                <a:t>There is no “how to work” guidebook. Don’t assume young people know how a workplace operates.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32282" y="1118846"/>
              <a:ext cx="863594" cy="573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426704" y="6218819"/>
            <a:ext cx="7605549" cy="2072686"/>
            <a:chOff x="0" y="0"/>
            <a:chExt cx="10140732" cy="27635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140732" cy="2763581"/>
            </a:xfrm>
            <a:custGeom>
              <a:avLst/>
              <a:gdLst/>
              <a:ahLst/>
              <a:cxnLst/>
              <a:rect l="l" t="t" r="r" b="b"/>
              <a:pathLst>
                <a:path w="10140732" h="2763581">
                  <a:moveTo>
                    <a:pt x="0" y="0"/>
                  </a:moveTo>
                  <a:lnTo>
                    <a:pt x="10140732" y="0"/>
                  </a:lnTo>
                  <a:lnTo>
                    <a:pt x="10140732" y="2763581"/>
                  </a:lnTo>
                  <a:lnTo>
                    <a:pt x="0" y="2763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19784" r="-92818" b="-200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73801" y="747177"/>
              <a:ext cx="1380557" cy="1400188"/>
            </a:xfrm>
            <a:custGeom>
              <a:avLst/>
              <a:gdLst/>
              <a:ahLst/>
              <a:cxnLst/>
              <a:rect l="l" t="t" r="r" b="b"/>
              <a:pathLst>
                <a:path w="1380557" h="1400188">
                  <a:moveTo>
                    <a:pt x="0" y="0"/>
                  </a:moveTo>
                  <a:lnTo>
                    <a:pt x="1380557" y="0"/>
                  </a:lnTo>
                  <a:lnTo>
                    <a:pt x="1380557" y="1400188"/>
                  </a:lnTo>
                  <a:lnTo>
                    <a:pt x="0" y="1400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r="-68964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007878" y="291924"/>
              <a:ext cx="7935766" cy="2183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FBE8D7"/>
                  </a:solidFill>
                  <a:latin typeface="DM Sans Bold"/>
                </a:rPr>
                <a:t>Ask the needs of your young people. Ask them their dream approach to work - how can you meet that?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32282" y="1118846"/>
              <a:ext cx="863594" cy="573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4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55747" y="6531108"/>
            <a:ext cx="7605549" cy="1485056"/>
            <a:chOff x="0" y="0"/>
            <a:chExt cx="10140732" cy="1980075"/>
          </a:xfrm>
        </p:grpSpPr>
        <p:sp>
          <p:nvSpPr>
            <p:cNvPr id="24" name="Freeform 24"/>
            <p:cNvSpPr/>
            <p:nvPr/>
          </p:nvSpPr>
          <p:spPr>
            <a:xfrm rot="-10800000">
              <a:off x="0" y="0"/>
              <a:ext cx="10140732" cy="1980075"/>
            </a:xfrm>
            <a:custGeom>
              <a:avLst/>
              <a:gdLst/>
              <a:ahLst/>
              <a:cxnLst/>
              <a:rect l="l" t="t" r="r" b="b"/>
              <a:pathLst>
                <a:path w="10140732" h="1980075">
                  <a:moveTo>
                    <a:pt x="0" y="0"/>
                  </a:moveTo>
                  <a:lnTo>
                    <a:pt x="10140732" y="0"/>
                  </a:lnTo>
                  <a:lnTo>
                    <a:pt x="10140732" y="1980075"/>
                  </a:lnTo>
                  <a:lnTo>
                    <a:pt x="0" y="1980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52327" b="-200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73801" y="291924"/>
              <a:ext cx="1380557" cy="1400188"/>
            </a:xfrm>
            <a:custGeom>
              <a:avLst/>
              <a:gdLst/>
              <a:ahLst/>
              <a:cxnLst/>
              <a:rect l="l" t="t" r="r" b="b"/>
              <a:pathLst>
                <a:path w="1380557" h="1400188">
                  <a:moveTo>
                    <a:pt x="0" y="0"/>
                  </a:moveTo>
                  <a:lnTo>
                    <a:pt x="1380557" y="0"/>
                  </a:lnTo>
                  <a:lnTo>
                    <a:pt x="1380557" y="1400188"/>
                  </a:lnTo>
                  <a:lnTo>
                    <a:pt x="0" y="1400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r="-68964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007878" y="382594"/>
              <a:ext cx="7935766" cy="1091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FBE8D7"/>
                  </a:solidFill>
                  <a:latin typeface="DM Sans Bold"/>
                </a:rPr>
                <a:t>Don’t underestimate the power of confident young people.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32282" y="663593"/>
              <a:ext cx="863594" cy="573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426704" y="3919317"/>
            <a:ext cx="7605549" cy="1485056"/>
            <a:chOff x="0" y="0"/>
            <a:chExt cx="10140732" cy="1980075"/>
          </a:xfrm>
        </p:grpSpPr>
        <p:sp>
          <p:nvSpPr>
            <p:cNvPr id="29" name="Freeform 29"/>
            <p:cNvSpPr/>
            <p:nvPr/>
          </p:nvSpPr>
          <p:spPr>
            <a:xfrm rot="-10800000">
              <a:off x="0" y="0"/>
              <a:ext cx="10140732" cy="1980075"/>
            </a:xfrm>
            <a:custGeom>
              <a:avLst/>
              <a:gdLst/>
              <a:ahLst/>
              <a:cxnLst/>
              <a:rect l="l" t="t" r="r" b="b"/>
              <a:pathLst>
                <a:path w="10140732" h="1980075">
                  <a:moveTo>
                    <a:pt x="0" y="0"/>
                  </a:moveTo>
                  <a:lnTo>
                    <a:pt x="10140732" y="0"/>
                  </a:lnTo>
                  <a:lnTo>
                    <a:pt x="10140732" y="1980075"/>
                  </a:lnTo>
                  <a:lnTo>
                    <a:pt x="0" y="1980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52327" b="-200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373801" y="291924"/>
              <a:ext cx="1380557" cy="1400188"/>
            </a:xfrm>
            <a:custGeom>
              <a:avLst/>
              <a:gdLst/>
              <a:ahLst/>
              <a:cxnLst/>
              <a:rect l="l" t="t" r="r" b="b"/>
              <a:pathLst>
                <a:path w="1380557" h="1400188">
                  <a:moveTo>
                    <a:pt x="0" y="0"/>
                  </a:moveTo>
                  <a:lnTo>
                    <a:pt x="1380557" y="0"/>
                  </a:lnTo>
                  <a:lnTo>
                    <a:pt x="1380557" y="1400188"/>
                  </a:lnTo>
                  <a:lnTo>
                    <a:pt x="0" y="1400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r="-68964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007878" y="109633"/>
              <a:ext cx="7935766" cy="1637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FBE8D7"/>
                  </a:solidFill>
                  <a:latin typeface="DM Sans Bold"/>
                </a:rPr>
                <a:t>There are many ways to support young people in the workplace. They can be creative and fun!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32282" y="663593"/>
              <a:ext cx="863594" cy="573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n-US" sz="3100">
                  <a:solidFill>
                    <a:srgbClr val="1A4B93"/>
                  </a:solidFill>
                  <a:latin typeface="DM Sans Bold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7122" y="3073213"/>
            <a:ext cx="868782" cy="1066585"/>
          </a:xfrm>
          <a:custGeom>
            <a:avLst/>
            <a:gdLst/>
            <a:ahLst/>
            <a:cxnLst/>
            <a:rect l="l" t="t" r="r" b="b"/>
            <a:pathLst>
              <a:path w="868782" h="1066585">
                <a:moveTo>
                  <a:pt x="0" y="0"/>
                </a:moveTo>
                <a:lnTo>
                  <a:pt x="868782" y="0"/>
                </a:lnTo>
                <a:lnTo>
                  <a:pt x="868782" y="1066584"/>
                </a:lnTo>
                <a:lnTo>
                  <a:pt x="0" y="1066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6592740" y="3837955"/>
            <a:ext cx="1060100" cy="1301462"/>
          </a:xfrm>
          <a:custGeom>
            <a:avLst/>
            <a:gdLst/>
            <a:ahLst/>
            <a:cxnLst/>
            <a:rect l="l" t="t" r="r" b="b"/>
            <a:pathLst>
              <a:path w="1060100" h="1301462">
                <a:moveTo>
                  <a:pt x="0" y="0"/>
                </a:moveTo>
                <a:lnTo>
                  <a:pt x="1060100" y="0"/>
                </a:lnTo>
                <a:lnTo>
                  <a:pt x="1060100" y="1301462"/>
                </a:lnTo>
                <a:lnTo>
                  <a:pt x="0" y="1301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flipH="1">
            <a:off x="10686596" y="-325848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748092" y="0"/>
                </a:moveTo>
                <a:lnTo>
                  <a:pt x="0" y="0"/>
                </a:lnTo>
                <a:lnTo>
                  <a:pt x="0" y="918417"/>
                </a:lnTo>
                <a:lnTo>
                  <a:pt x="748092" y="918417"/>
                </a:lnTo>
                <a:lnTo>
                  <a:pt x="74809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13506200" y="-325848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0" y="0"/>
                </a:moveTo>
                <a:lnTo>
                  <a:pt x="1824314" y="0"/>
                </a:lnTo>
                <a:lnTo>
                  <a:pt x="1824314" y="1944520"/>
                </a:lnTo>
                <a:lnTo>
                  <a:pt x="0" y="19445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10920823" y="2869797"/>
            <a:ext cx="5170755" cy="5246370"/>
            <a:chOff x="0" y="0"/>
            <a:chExt cx="2952750" cy="2995930"/>
          </a:xfrm>
        </p:grpSpPr>
        <p:sp>
          <p:nvSpPr>
            <p:cNvPr id="7" name="Freeform 7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9"/>
              <a:stretch>
                <a:fillRect l="-49096" t="-3026" r="-37479" b="-110499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" name="Freeform 8"/>
          <p:cNvSpPr/>
          <p:nvPr/>
        </p:nvSpPr>
        <p:spPr>
          <a:xfrm rot="1674589" flipV="1">
            <a:off x="15819427" y="6583187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0" y="1944520"/>
                </a:moveTo>
                <a:lnTo>
                  <a:pt x="1824314" y="1944520"/>
                </a:lnTo>
                <a:lnTo>
                  <a:pt x="1824314" y="0"/>
                </a:lnTo>
                <a:lnTo>
                  <a:pt x="0" y="0"/>
                </a:lnTo>
                <a:lnTo>
                  <a:pt x="0" y="194452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8685656" y="8114794"/>
            <a:ext cx="1363720" cy="1453578"/>
          </a:xfrm>
          <a:custGeom>
            <a:avLst/>
            <a:gdLst/>
            <a:ahLst/>
            <a:cxnLst/>
            <a:rect l="l" t="t" r="r" b="b"/>
            <a:pathLst>
              <a:path w="1363720" h="1453578">
                <a:moveTo>
                  <a:pt x="0" y="0"/>
                </a:moveTo>
                <a:lnTo>
                  <a:pt x="1363721" y="0"/>
                </a:lnTo>
                <a:lnTo>
                  <a:pt x="1363721" y="1453578"/>
                </a:lnTo>
                <a:lnTo>
                  <a:pt x="0" y="1453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 rot="383633">
            <a:off x="14674640" y="2314144"/>
            <a:ext cx="2983392" cy="1192707"/>
          </a:xfrm>
          <a:custGeom>
            <a:avLst/>
            <a:gdLst/>
            <a:ahLst/>
            <a:cxnLst/>
            <a:rect l="l" t="t" r="r" b="b"/>
            <a:pathLst>
              <a:path w="2983392" h="1192707">
                <a:moveTo>
                  <a:pt x="0" y="0"/>
                </a:moveTo>
                <a:lnTo>
                  <a:pt x="2983392" y="0"/>
                </a:lnTo>
                <a:lnTo>
                  <a:pt x="2983392" y="1192707"/>
                </a:lnTo>
                <a:lnTo>
                  <a:pt x="0" y="11927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 rot="-2353927">
            <a:off x="9569592" y="3014178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/>
          <p:nvPr/>
        </p:nvSpPr>
        <p:spPr>
          <a:xfrm rot="1352551">
            <a:off x="16229354" y="9509337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Freeform 13"/>
          <p:cNvSpPr/>
          <p:nvPr/>
        </p:nvSpPr>
        <p:spPr>
          <a:xfrm rot="2762119">
            <a:off x="17072617" y="1190103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Freeform 14"/>
          <p:cNvSpPr/>
          <p:nvPr/>
        </p:nvSpPr>
        <p:spPr>
          <a:xfrm rot="-2699999">
            <a:off x="12163818" y="10009923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Freeform 15"/>
          <p:cNvSpPr/>
          <p:nvPr/>
        </p:nvSpPr>
        <p:spPr>
          <a:xfrm rot="-7234503">
            <a:off x="17465842" y="6091786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Freeform 16"/>
          <p:cNvSpPr/>
          <p:nvPr/>
        </p:nvSpPr>
        <p:spPr>
          <a:xfrm rot="-7234503">
            <a:off x="9072326" y="5599868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7"/>
          <p:cNvSpPr/>
          <p:nvPr/>
        </p:nvSpPr>
        <p:spPr>
          <a:xfrm rot="-62027">
            <a:off x="11857956" y="7528054"/>
            <a:ext cx="3432623" cy="1372301"/>
          </a:xfrm>
          <a:custGeom>
            <a:avLst/>
            <a:gdLst/>
            <a:ahLst/>
            <a:cxnLst/>
            <a:rect l="l" t="t" r="r" b="b"/>
            <a:pathLst>
              <a:path w="3432623" h="1372301">
                <a:moveTo>
                  <a:pt x="0" y="0"/>
                </a:moveTo>
                <a:lnTo>
                  <a:pt x="3432623" y="0"/>
                </a:lnTo>
                <a:lnTo>
                  <a:pt x="3432623" y="1372301"/>
                </a:lnTo>
                <a:lnTo>
                  <a:pt x="0" y="13723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8"/>
          <p:cNvSpPr txBox="1"/>
          <p:nvPr/>
        </p:nvSpPr>
        <p:spPr>
          <a:xfrm>
            <a:off x="1576053" y="1828222"/>
            <a:ext cx="6382138" cy="136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>
                <a:solidFill>
                  <a:srgbClr val="1A4B93"/>
                </a:solidFill>
                <a:latin typeface="Genty Sans Bold"/>
              </a:rPr>
              <a:t>Introduction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61301" y="3947663"/>
            <a:ext cx="6352106" cy="1466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1A4B93"/>
                </a:solidFill>
                <a:latin typeface="DM Sans Bold"/>
              </a:rPr>
              <a:t>Experience as both:</a:t>
            </a:r>
          </a:p>
          <a:p>
            <a:pPr marL="690890" lvl="1" indent="-345445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1A4B93"/>
                </a:solidFill>
                <a:latin typeface="DM Sans Bold"/>
              </a:rPr>
              <a:t>a young professional</a:t>
            </a:r>
          </a:p>
          <a:p>
            <a:pPr marL="690890" lvl="1" indent="-345445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1A4B93"/>
                </a:solidFill>
                <a:latin typeface="DM Sans Bold"/>
              </a:rPr>
              <a:t>a position of management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61301" y="5894065"/>
            <a:ext cx="6724355" cy="195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90" lvl="1" indent="-345445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1A4B93"/>
                </a:solidFill>
                <a:latin typeface="DM Sans"/>
              </a:rPr>
              <a:t>Interim CEO - Youth Disability Advocacy Network</a:t>
            </a:r>
          </a:p>
          <a:p>
            <a:pPr marL="690890" lvl="1" indent="-345445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1A4B93"/>
                </a:solidFill>
                <a:latin typeface="DM Sans"/>
              </a:rPr>
              <a:t>Young Person of the Year 2023</a:t>
            </a:r>
          </a:p>
          <a:p>
            <a:pPr marL="690890" lvl="1" indent="-345445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1A4B93"/>
                </a:solidFill>
                <a:latin typeface="DM Sans"/>
              </a:rPr>
              <a:t>Disability Pride Festival 2024</a:t>
            </a:r>
          </a:p>
        </p:txBody>
      </p:sp>
      <p:sp>
        <p:nvSpPr>
          <p:cNvPr id="21" name="TextBox 21"/>
          <p:cNvSpPr txBox="1"/>
          <p:nvPr/>
        </p:nvSpPr>
        <p:spPr>
          <a:xfrm rot="383633">
            <a:off x="15099562" y="2518643"/>
            <a:ext cx="2247442" cy="749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900">
                <a:solidFill>
                  <a:srgbClr val="FBE8D7"/>
                </a:solidFill>
                <a:latin typeface="DM Sans Bold"/>
              </a:rPr>
              <a:t>Isabella (they/them)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50546" y="7682272"/>
            <a:ext cx="2247442" cy="111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900">
                <a:solidFill>
                  <a:srgbClr val="FBE8D7"/>
                </a:solidFill>
                <a:latin typeface="DM Sans Bold"/>
              </a:rPr>
              <a:t>Lived Experience Advocate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7122" y="3073213"/>
            <a:ext cx="868782" cy="1066585"/>
          </a:xfrm>
          <a:custGeom>
            <a:avLst/>
            <a:gdLst/>
            <a:ahLst/>
            <a:cxnLst/>
            <a:rect l="l" t="t" r="r" b="b"/>
            <a:pathLst>
              <a:path w="868782" h="1066585">
                <a:moveTo>
                  <a:pt x="0" y="0"/>
                </a:moveTo>
                <a:lnTo>
                  <a:pt x="868782" y="0"/>
                </a:lnTo>
                <a:lnTo>
                  <a:pt x="868782" y="1066584"/>
                </a:lnTo>
                <a:lnTo>
                  <a:pt x="0" y="1066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6592740" y="3837955"/>
            <a:ext cx="1060100" cy="1301462"/>
          </a:xfrm>
          <a:custGeom>
            <a:avLst/>
            <a:gdLst/>
            <a:ahLst/>
            <a:cxnLst/>
            <a:rect l="l" t="t" r="r" b="b"/>
            <a:pathLst>
              <a:path w="1060100" h="1301462">
                <a:moveTo>
                  <a:pt x="0" y="0"/>
                </a:moveTo>
                <a:lnTo>
                  <a:pt x="1060100" y="0"/>
                </a:lnTo>
                <a:lnTo>
                  <a:pt x="1060100" y="1301462"/>
                </a:lnTo>
                <a:lnTo>
                  <a:pt x="0" y="1301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flipH="1">
            <a:off x="10686596" y="-325848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748092" y="0"/>
                </a:moveTo>
                <a:lnTo>
                  <a:pt x="0" y="0"/>
                </a:lnTo>
                <a:lnTo>
                  <a:pt x="0" y="918417"/>
                </a:lnTo>
                <a:lnTo>
                  <a:pt x="748092" y="918417"/>
                </a:lnTo>
                <a:lnTo>
                  <a:pt x="74809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13506200" y="-325848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0" y="0"/>
                </a:moveTo>
                <a:lnTo>
                  <a:pt x="1824314" y="0"/>
                </a:lnTo>
                <a:lnTo>
                  <a:pt x="1824314" y="1944520"/>
                </a:lnTo>
                <a:lnTo>
                  <a:pt x="0" y="19445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1674589" flipV="1">
            <a:off x="15819427" y="6583187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0" y="1944520"/>
                </a:moveTo>
                <a:lnTo>
                  <a:pt x="1824314" y="1944520"/>
                </a:lnTo>
                <a:lnTo>
                  <a:pt x="1824314" y="0"/>
                </a:lnTo>
                <a:lnTo>
                  <a:pt x="0" y="0"/>
                </a:lnTo>
                <a:lnTo>
                  <a:pt x="0" y="194452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8685656" y="8114794"/>
            <a:ext cx="1363720" cy="1453578"/>
          </a:xfrm>
          <a:custGeom>
            <a:avLst/>
            <a:gdLst/>
            <a:ahLst/>
            <a:cxnLst/>
            <a:rect l="l" t="t" r="r" b="b"/>
            <a:pathLst>
              <a:path w="1363720" h="1453578">
                <a:moveTo>
                  <a:pt x="0" y="0"/>
                </a:moveTo>
                <a:lnTo>
                  <a:pt x="1363721" y="0"/>
                </a:lnTo>
                <a:lnTo>
                  <a:pt x="1363721" y="1453578"/>
                </a:lnTo>
                <a:lnTo>
                  <a:pt x="0" y="1453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-2353927">
            <a:off x="9569592" y="3014178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1352551">
            <a:off x="16229354" y="9509337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 rot="2762119">
            <a:off x="17072617" y="1190103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 rot="-2699999">
            <a:off x="12163818" y="10009923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/>
          <p:nvPr/>
        </p:nvSpPr>
        <p:spPr>
          <a:xfrm rot="-7234503">
            <a:off x="17465842" y="6091786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Freeform 13"/>
          <p:cNvSpPr/>
          <p:nvPr/>
        </p:nvSpPr>
        <p:spPr>
          <a:xfrm rot="-7234503">
            <a:off x="13079227" y="7496412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0" y="0"/>
                </a:moveTo>
                <a:lnTo>
                  <a:pt x="498647" y="0"/>
                </a:lnTo>
                <a:lnTo>
                  <a:pt x="498647" y="118070"/>
                </a:lnTo>
                <a:lnTo>
                  <a:pt x="0" y="1180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TextBox 14"/>
          <p:cNvSpPr txBox="1"/>
          <p:nvPr/>
        </p:nvSpPr>
        <p:spPr>
          <a:xfrm>
            <a:off x="2213083" y="1679126"/>
            <a:ext cx="13440655" cy="169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000">
                <a:solidFill>
                  <a:srgbClr val="1A4B93"/>
                </a:solidFill>
                <a:latin typeface="Genty Sans Bold"/>
              </a:rPr>
              <a:t>Lets answer the questions: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87503" y="4649152"/>
            <a:ext cx="13512994" cy="214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1A4B93"/>
                </a:solidFill>
                <a:latin typeface="DM Sans Bold"/>
              </a:rPr>
              <a:t>1) How do we be more inclusive of young people in the sector?</a:t>
            </a:r>
          </a:p>
          <a:p>
            <a:pPr>
              <a:lnSpc>
                <a:spcPts val="4200"/>
              </a:lnSpc>
            </a:pPr>
            <a:endParaRPr lang="en-US" sz="3500">
              <a:solidFill>
                <a:srgbClr val="1A4B93"/>
              </a:solidFill>
              <a:latin typeface="DM Sans Bold"/>
            </a:endParaRPr>
          </a:p>
          <a:p>
            <a:pPr>
              <a:lnSpc>
                <a:spcPts val="4200"/>
              </a:lnSpc>
            </a:pPr>
            <a:endParaRPr lang="en-US" sz="3500">
              <a:solidFill>
                <a:srgbClr val="1A4B93"/>
              </a:solidFill>
              <a:latin typeface="DM Sans Bold"/>
            </a:endParaRPr>
          </a:p>
          <a:p>
            <a:pPr>
              <a:lnSpc>
                <a:spcPts val="4200"/>
              </a:lnSpc>
            </a:pPr>
            <a:r>
              <a:rPr lang="en-US" sz="3500">
                <a:solidFill>
                  <a:srgbClr val="1A4B93"/>
                </a:solidFill>
                <a:latin typeface="DM Sans Bold"/>
              </a:rPr>
              <a:t>2) How do we attract more young people to the sector?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52008" y="1790462"/>
            <a:ext cx="10783983" cy="123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9"/>
              </a:lnSpc>
            </a:pPr>
            <a:r>
              <a:rPr lang="en-US" sz="10010">
                <a:solidFill>
                  <a:srgbClr val="1A4B93"/>
                </a:solidFill>
                <a:latin typeface="Genty Sans Bold"/>
              </a:rPr>
              <a:t>What we know: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87503" y="4578298"/>
            <a:ext cx="13512994" cy="119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A4B93"/>
                </a:solidFill>
                <a:latin typeface="DM Sans Bold"/>
              </a:rPr>
              <a:t>There is a workforce shortage</a:t>
            </a:r>
          </a:p>
          <a:p>
            <a:pPr marL="863598" lvl="1" indent="-431799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A4B93"/>
                </a:solidFill>
                <a:latin typeface="DM Sans Bold"/>
              </a:rPr>
              <a:t>The community sector is ageing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61348" y="7530783"/>
            <a:ext cx="10783983" cy="164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6999">
                <a:solidFill>
                  <a:srgbClr val="1A4B93"/>
                </a:solidFill>
                <a:latin typeface="Genty Sans Bold"/>
              </a:rPr>
              <a:t>= we need more young people!</a:t>
            </a:r>
          </a:p>
        </p:txBody>
      </p:sp>
      <p:sp>
        <p:nvSpPr>
          <p:cNvPr id="5" name="Freeform 5"/>
          <p:cNvSpPr/>
          <p:nvPr/>
        </p:nvSpPr>
        <p:spPr>
          <a:xfrm>
            <a:off x="663892" y="7330758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0" y="0"/>
                </a:moveTo>
                <a:lnTo>
                  <a:pt x="748092" y="0"/>
                </a:lnTo>
                <a:lnTo>
                  <a:pt x="748092" y="918417"/>
                </a:lnTo>
                <a:lnTo>
                  <a:pt x="0" y="918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flipH="1">
            <a:off x="3483497" y="7330758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1824314" y="0"/>
                </a:moveTo>
                <a:lnTo>
                  <a:pt x="0" y="0"/>
                </a:lnTo>
                <a:lnTo>
                  <a:pt x="0" y="1944520"/>
                </a:lnTo>
                <a:lnTo>
                  <a:pt x="1824314" y="1944520"/>
                </a:lnTo>
                <a:lnTo>
                  <a:pt x="18243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 rot="2762119" flipH="1">
            <a:off x="7049913" y="8846709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498647" y="0"/>
                </a:moveTo>
                <a:lnTo>
                  <a:pt x="0" y="0"/>
                </a:lnTo>
                <a:lnTo>
                  <a:pt x="0" y="118070"/>
                </a:lnTo>
                <a:lnTo>
                  <a:pt x="498647" y="118070"/>
                </a:lnTo>
                <a:lnTo>
                  <a:pt x="4986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-8923305">
            <a:off x="17867986" y="4172981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0" y="0"/>
                </a:moveTo>
                <a:lnTo>
                  <a:pt x="748092" y="0"/>
                </a:lnTo>
                <a:lnTo>
                  <a:pt x="748092" y="918417"/>
                </a:lnTo>
                <a:lnTo>
                  <a:pt x="0" y="918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-8923305" flipH="1">
            <a:off x="14726558" y="1478138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1824313" y="0"/>
                </a:moveTo>
                <a:lnTo>
                  <a:pt x="0" y="0"/>
                </a:lnTo>
                <a:lnTo>
                  <a:pt x="0" y="1944521"/>
                </a:lnTo>
                <a:lnTo>
                  <a:pt x="1824313" y="1944521"/>
                </a:lnTo>
                <a:lnTo>
                  <a:pt x="18243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 rot="-6161185" flipH="1">
            <a:off x="13220758" y="368715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498647" y="0"/>
                </a:moveTo>
                <a:lnTo>
                  <a:pt x="0" y="0"/>
                </a:lnTo>
                <a:lnTo>
                  <a:pt x="0" y="118070"/>
                </a:lnTo>
                <a:lnTo>
                  <a:pt x="498647" y="118070"/>
                </a:lnTo>
                <a:lnTo>
                  <a:pt x="4986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8768" flipH="1">
            <a:off x="3479627" y="931834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1824314" y="0"/>
                </a:moveTo>
                <a:lnTo>
                  <a:pt x="0" y="0"/>
                </a:lnTo>
                <a:lnTo>
                  <a:pt x="0" y="1944520"/>
                </a:lnTo>
                <a:lnTo>
                  <a:pt x="1824314" y="1944520"/>
                </a:lnTo>
                <a:lnTo>
                  <a:pt x="18243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/>
          <p:nvPr/>
        </p:nvSpPr>
        <p:spPr>
          <a:xfrm>
            <a:off x="3275996" y="1794833"/>
            <a:ext cx="11736008" cy="238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9"/>
              </a:lnSpc>
            </a:pPr>
            <a:r>
              <a:rPr lang="en-US" sz="10010">
                <a:solidFill>
                  <a:srgbClr val="1A4B93"/>
                </a:solidFill>
                <a:latin typeface="Genty Sans Bold"/>
              </a:rPr>
              <a:t>How do we solve this?</a:t>
            </a:r>
          </a:p>
        </p:txBody>
      </p:sp>
      <p:sp>
        <p:nvSpPr>
          <p:cNvPr id="4" name="Freeform 4"/>
          <p:cNvSpPr/>
          <p:nvPr/>
        </p:nvSpPr>
        <p:spPr>
          <a:xfrm rot="-818768">
            <a:off x="840549" y="2604900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0" y="0"/>
                </a:moveTo>
                <a:lnTo>
                  <a:pt x="748092" y="0"/>
                </a:lnTo>
                <a:lnTo>
                  <a:pt x="748092" y="918417"/>
                </a:lnTo>
                <a:lnTo>
                  <a:pt x="0" y="918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rot="1943351" flipH="1">
            <a:off x="6153161" y="4253778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498647" y="0"/>
                </a:moveTo>
                <a:lnTo>
                  <a:pt x="0" y="0"/>
                </a:lnTo>
                <a:lnTo>
                  <a:pt x="0" y="118070"/>
                </a:lnTo>
                <a:lnTo>
                  <a:pt x="498647" y="118070"/>
                </a:lnTo>
                <a:lnTo>
                  <a:pt x="4986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6402485" y="8799092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0" y="0"/>
                </a:moveTo>
                <a:lnTo>
                  <a:pt x="748092" y="0"/>
                </a:lnTo>
                <a:lnTo>
                  <a:pt x="748092" y="918416"/>
                </a:lnTo>
                <a:lnTo>
                  <a:pt x="0" y="91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 flipH="1">
            <a:off x="12421950" y="8365483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1824314" y="0"/>
                </a:moveTo>
                <a:lnTo>
                  <a:pt x="0" y="0"/>
                </a:lnTo>
                <a:lnTo>
                  <a:pt x="0" y="1944520"/>
                </a:lnTo>
                <a:lnTo>
                  <a:pt x="1824314" y="1944520"/>
                </a:lnTo>
                <a:lnTo>
                  <a:pt x="18243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2762119" flipH="1">
            <a:off x="17442849" y="9058270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498646" y="0"/>
                </a:moveTo>
                <a:lnTo>
                  <a:pt x="0" y="0"/>
                </a:lnTo>
                <a:lnTo>
                  <a:pt x="0" y="118070"/>
                </a:lnTo>
                <a:lnTo>
                  <a:pt x="498646" y="118070"/>
                </a:lnTo>
                <a:lnTo>
                  <a:pt x="4986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13334107" y="1049875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0" y="0"/>
                </a:moveTo>
                <a:lnTo>
                  <a:pt x="748092" y="0"/>
                </a:lnTo>
                <a:lnTo>
                  <a:pt x="748092" y="918416"/>
                </a:lnTo>
                <a:lnTo>
                  <a:pt x="0" y="91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 flipH="1">
            <a:off x="14788589" y="2368292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1824314" y="0"/>
                </a:moveTo>
                <a:lnTo>
                  <a:pt x="0" y="0"/>
                </a:lnTo>
                <a:lnTo>
                  <a:pt x="0" y="1944521"/>
                </a:lnTo>
                <a:lnTo>
                  <a:pt x="1824314" y="1944521"/>
                </a:lnTo>
                <a:lnTo>
                  <a:pt x="18243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 rot="2762119" flipH="1">
            <a:off x="17442849" y="4474216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498646" y="0"/>
                </a:moveTo>
                <a:lnTo>
                  <a:pt x="0" y="0"/>
                </a:lnTo>
                <a:lnTo>
                  <a:pt x="0" y="118069"/>
                </a:lnTo>
                <a:lnTo>
                  <a:pt x="498646" y="118069"/>
                </a:lnTo>
                <a:lnTo>
                  <a:pt x="4986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5996" y="1794833"/>
            <a:ext cx="11736008" cy="238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9"/>
              </a:lnSpc>
            </a:pPr>
            <a:r>
              <a:rPr lang="en-US" sz="10010" strike="sngStrike">
                <a:solidFill>
                  <a:srgbClr val="1A4B93"/>
                </a:solidFill>
                <a:latin typeface="Genty Sans Bold"/>
              </a:rPr>
              <a:t>How do we solve this?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75996" y="4857750"/>
            <a:ext cx="11736008" cy="3524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9"/>
              </a:lnSpc>
            </a:pPr>
            <a:r>
              <a:rPr lang="en-US" sz="10010">
                <a:solidFill>
                  <a:srgbClr val="1A4B93"/>
                </a:solidFill>
                <a:latin typeface="Genty Sans Bold"/>
              </a:rPr>
              <a:t>What are young people’s experiences?</a:t>
            </a:r>
          </a:p>
        </p:txBody>
      </p:sp>
      <p:sp>
        <p:nvSpPr>
          <p:cNvPr id="4" name="Freeform 4"/>
          <p:cNvSpPr/>
          <p:nvPr/>
        </p:nvSpPr>
        <p:spPr>
          <a:xfrm>
            <a:off x="663892" y="7330758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0" y="0"/>
                </a:moveTo>
                <a:lnTo>
                  <a:pt x="748092" y="0"/>
                </a:lnTo>
                <a:lnTo>
                  <a:pt x="748092" y="918417"/>
                </a:lnTo>
                <a:lnTo>
                  <a:pt x="0" y="918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flipH="1">
            <a:off x="3647562" y="9258300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1824313" y="0"/>
                </a:moveTo>
                <a:lnTo>
                  <a:pt x="0" y="0"/>
                </a:lnTo>
                <a:lnTo>
                  <a:pt x="0" y="1944520"/>
                </a:lnTo>
                <a:lnTo>
                  <a:pt x="1824313" y="1944520"/>
                </a:lnTo>
                <a:lnTo>
                  <a:pt x="18243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2762119" flipH="1">
            <a:off x="7049913" y="8846709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498647" y="0"/>
                </a:moveTo>
                <a:lnTo>
                  <a:pt x="0" y="0"/>
                </a:lnTo>
                <a:lnTo>
                  <a:pt x="0" y="118070"/>
                </a:lnTo>
                <a:lnTo>
                  <a:pt x="498647" y="118070"/>
                </a:lnTo>
                <a:lnTo>
                  <a:pt x="4986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3647562" y="1028700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0" y="0"/>
                </a:moveTo>
                <a:lnTo>
                  <a:pt x="748092" y="0"/>
                </a:lnTo>
                <a:lnTo>
                  <a:pt x="748092" y="918417"/>
                </a:lnTo>
                <a:lnTo>
                  <a:pt x="0" y="918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flipH="1">
            <a:off x="1190338" y="3258048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1824314" y="0"/>
                </a:moveTo>
                <a:lnTo>
                  <a:pt x="0" y="0"/>
                </a:lnTo>
                <a:lnTo>
                  <a:pt x="0" y="1944521"/>
                </a:lnTo>
                <a:lnTo>
                  <a:pt x="1824314" y="1944521"/>
                </a:lnTo>
                <a:lnTo>
                  <a:pt x="18243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2762119" flipH="1">
            <a:off x="7202313" y="8999109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498647" y="0"/>
                </a:moveTo>
                <a:lnTo>
                  <a:pt x="0" y="0"/>
                </a:lnTo>
                <a:lnTo>
                  <a:pt x="0" y="118070"/>
                </a:lnTo>
                <a:lnTo>
                  <a:pt x="498647" y="118070"/>
                </a:lnTo>
                <a:lnTo>
                  <a:pt x="4986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>
            <a:off x="11821368" y="3258048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0" y="0"/>
                </a:moveTo>
                <a:lnTo>
                  <a:pt x="748092" y="0"/>
                </a:lnTo>
                <a:lnTo>
                  <a:pt x="748092" y="918417"/>
                </a:lnTo>
                <a:lnTo>
                  <a:pt x="0" y="918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 flipH="1">
            <a:off x="13377603" y="6457054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1824314" y="0"/>
                </a:moveTo>
                <a:lnTo>
                  <a:pt x="0" y="0"/>
                </a:lnTo>
                <a:lnTo>
                  <a:pt x="0" y="1944521"/>
                </a:lnTo>
                <a:lnTo>
                  <a:pt x="1824314" y="1944521"/>
                </a:lnTo>
                <a:lnTo>
                  <a:pt x="18243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/>
          <p:nvPr/>
        </p:nvSpPr>
        <p:spPr>
          <a:xfrm rot="2762119" flipH="1">
            <a:off x="12104561" y="8926073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498647" y="0"/>
                </a:moveTo>
                <a:lnTo>
                  <a:pt x="0" y="0"/>
                </a:lnTo>
                <a:lnTo>
                  <a:pt x="0" y="118070"/>
                </a:lnTo>
                <a:lnTo>
                  <a:pt x="498647" y="118070"/>
                </a:lnTo>
                <a:lnTo>
                  <a:pt x="4986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Freeform 13"/>
          <p:cNvSpPr/>
          <p:nvPr/>
        </p:nvSpPr>
        <p:spPr>
          <a:xfrm>
            <a:off x="17539908" y="6412341"/>
            <a:ext cx="748092" cy="918417"/>
          </a:xfrm>
          <a:custGeom>
            <a:avLst/>
            <a:gdLst/>
            <a:ahLst/>
            <a:cxnLst/>
            <a:rect l="l" t="t" r="r" b="b"/>
            <a:pathLst>
              <a:path w="748092" h="918417">
                <a:moveTo>
                  <a:pt x="0" y="0"/>
                </a:moveTo>
                <a:lnTo>
                  <a:pt x="748092" y="0"/>
                </a:lnTo>
                <a:lnTo>
                  <a:pt x="748092" y="918417"/>
                </a:lnTo>
                <a:lnTo>
                  <a:pt x="0" y="918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Freeform 14"/>
          <p:cNvSpPr/>
          <p:nvPr/>
        </p:nvSpPr>
        <p:spPr>
          <a:xfrm flipH="1">
            <a:off x="16347143" y="1509083"/>
            <a:ext cx="1824314" cy="1944520"/>
          </a:xfrm>
          <a:custGeom>
            <a:avLst/>
            <a:gdLst/>
            <a:ahLst/>
            <a:cxnLst/>
            <a:rect l="l" t="t" r="r" b="b"/>
            <a:pathLst>
              <a:path w="1824314" h="1944520">
                <a:moveTo>
                  <a:pt x="1824314" y="0"/>
                </a:moveTo>
                <a:lnTo>
                  <a:pt x="0" y="0"/>
                </a:lnTo>
                <a:lnTo>
                  <a:pt x="0" y="1944520"/>
                </a:lnTo>
                <a:lnTo>
                  <a:pt x="1824314" y="1944520"/>
                </a:lnTo>
                <a:lnTo>
                  <a:pt x="18243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Freeform 15"/>
          <p:cNvSpPr/>
          <p:nvPr/>
        </p:nvSpPr>
        <p:spPr>
          <a:xfrm rot="2762119" flipH="1">
            <a:off x="7202313" y="8999109"/>
            <a:ext cx="498647" cy="118070"/>
          </a:xfrm>
          <a:custGeom>
            <a:avLst/>
            <a:gdLst/>
            <a:ahLst/>
            <a:cxnLst/>
            <a:rect l="l" t="t" r="r" b="b"/>
            <a:pathLst>
              <a:path w="498647" h="118070">
                <a:moveTo>
                  <a:pt x="498647" y="0"/>
                </a:moveTo>
                <a:lnTo>
                  <a:pt x="0" y="0"/>
                </a:lnTo>
                <a:lnTo>
                  <a:pt x="0" y="118070"/>
                </a:lnTo>
                <a:lnTo>
                  <a:pt x="498647" y="118070"/>
                </a:lnTo>
                <a:lnTo>
                  <a:pt x="4986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6471" b="-49970"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27683" y="0"/>
            <a:ext cx="5055023" cy="10293515"/>
          </a:xfrm>
          <a:custGeom>
            <a:avLst/>
            <a:gdLst/>
            <a:ahLst/>
            <a:cxnLst/>
            <a:rect l="l" t="t" r="r" b="b"/>
            <a:pathLst>
              <a:path w="5055023" h="10293515">
                <a:moveTo>
                  <a:pt x="0" y="0"/>
                </a:moveTo>
                <a:lnTo>
                  <a:pt x="5055023" y="0"/>
                </a:lnTo>
                <a:lnTo>
                  <a:pt x="5055023" y="10293515"/>
                </a:lnTo>
                <a:lnTo>
                  <a:pt x="0" y="10293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61549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flipH="1">
            <a:off x="13759297" y="0"/>
            <a:ext cx="5427049" cy="10287000"/>
          </a:xfrm>
          <a:custGeom>
            <a:avLst/>
            <a:gdLst/>
            <a:ahLst/>
            <a:cxnLst/>
            <a:rect l="l" t="t" r="r" b="b"/>
            <a:pathLst>
              <a:path w="5427049" h="10287000">
                <a:moveTo>
                  <a:pt x="5427049" y="0"/>
                </a:moveTo>
                <a:lnTo>
                  <a:pt x="0" y="0"/>
                </a:lnTo>
                <a:lnTo>
                  <a:pt x="0" y="10287000"/>
                </a:lnTo>
                <a:lnTo>
                  <a:pt x="5427049" y="10287000"/>
                </a:lnTo>
                <a:lnTo>
                  <a:pt x="54270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3655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5857212" y="0"/>
            <a:ext cx="6573577" cy="2198353"/>
          </a:xfrm>
          <a:custGeom>
            <a:avLst/>
            <a:gdLst/>
            <a:ahLst/>
            <a:cxnLst/>
            <a:rect l="l" t="t" r="r" b="b"/>
            <a:pathLst>
              <a:path w="6573577" h="2198353">
                <a:moveTo>
                  <a:pt x="0" y="0"/>
                </a:moveTo>
                <a:lnTo>
                  <a:pt x="6573576" y="0"/>
                </a:lnTo>
                <a:lnTo>
                  <a:pt x="6573576" y="2198353"/>
                </a:lnTo>
                <a:lnTo>
                  <a:pt x="0" y="21983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flipH="1" flipV="1">
            <a:off x="5857212" y="8088647"/>
            <a:ext cx="6573577" cy="2198353"/>
          </a:xfrm>
          <a:custGeom>
            <a:avLst/>
            <a:gdLst/>
            <a:ahLst/>
            <a:cxnLst/>
            <a:rect l="l" t="t" r="r" b="b"/>
            <a:pathLst>
              <a:path w="6573577" h="2198353">
                <a:moveTo>
                  <a:pt x="6573576" y="2198353"/>
                </a:moveTo>
                <a:lnTo>
                  <a:pt x="0" y="2198353"/>
                </a:lnTo>
                <a:lnTo>
                  <a:pt x="0" y="0"/>
                </a:lnTo>
                <a:lnTo>
                  <a:pt x="6573576" y="0"/>
                </a:lnTo>
                <a:lnTo>
                  <a:pt x="6573576" y="219835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4532140" y="2384316"/>
            <a:ext cx="9223721" cy="581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9"/>
              </a:lnSpc>
            </a:pPr>
            <a:r>
              <a:rPr lang="en-US" sz="10010">
                <a:solidFill>
                  <a:srgbClr val="1A4B93"/>
                </a:solidFill>
                <a:latin typeface="Genty Sans Bold"/>
              </a:rPr>
              <a:t>When did you figure out what your current job role is?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95904">
            <a:off x="1522580" y="9224803"/>
            <a:ext cx="365261" cy="625332"/>
          </a:xfrm>
          <a:custGeom>
            <a:avLst/>
            <a:gdLst/>
            <a:ahLst/>
            <a:cxnLst/>
            <a:rect l="l" t="t" r="r" b="b"/>
            <a:pathLst>
              <a:path w="365261" h="625332">
                <a:moveTo>
                  <a:pt x="0" y="0"/>
                </a:moveTo>
                <a:lnTo>
                  <a:pt x="365262" y="0"/>
                </a:lnTo>
                <a:lnTo>
                  <a:pt x="365262" y="625332"/>
                </a:lnTo>
                <a:lnTo>
                  <a:pt x="0" y="625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43419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4822814" y="1400155"/>
            <a:ext cx="8067162" cy="7858145"/>
          </a:xfrm>
          <a:custGeom>
            <a:avLst/>
            <a:gdLst/>
            <a:ahLst/>
            <a:cxnLst/>
            <a:rect l="l" t="t" r="r" b="b"/>
            <a:pathLst>
              <a:path w="8067162" h="7858145">
                <a:moveTo>
                  <a:pt x="0" y="0"/>
                </a:moveTo>
                <a:lnTo>
                  <a:pt x="8067162" y="0"/>
                </a:lnTo>
                <a:lnTo>
                  <a:pt x="8067162" y="7858145"/>
                </a:lnTo>
                <a:lnTo>
                  <a:pt x="0" y="7858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2307632">
            <a:off x="6075913" y="1697694"/>
            <a:ext cx="375811" cy="656258"/>
          </a:xfrm>
          <a:custGeom>
            <a:avLst/>
            <a:gdLst/>
            <a:ahLst/>
            <a:cxnLst/>
            <a:rect l="l" t="t" r="r" b="b"/>
            <a:pathLst>
              <a:path w="375811" h="656258">
                <a:moveTo>
                  <a:pt x="0" y="0"/>
                </a:moveTo>
                <a:lnTo>
                  <a:pt x="375811" y="0"/>
                </a:lnTo>
                <a:lnTo>
                  <a:pt x="375811" y="656257"/>
                </a:lnTo>
                <a:lnTo>
                  <a:pt x="0" y="656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rot="1099711">
            <a:off x="13788170" y="9228104"/>
            <a:ext cx="375811" cy="656258"/>
          </a:xfrm>
          <a:custGeom>
            <a:avLst/>
            <a:gdLst/>
            <a:ahLst/>
            <a:cxnLst/>
            <a:rect l="l" t="t" r="r" b="b"/>
            <a:pathLst>
              <a:path w="375811" h="656258">
                <a:moveTo>
                  <a:pt x="0" y="0"/>
                </a:moveTo>
                <a:lnTo>
                  <a:pt x="375811" y="0"/>
                </a:lnTo>
                <a:lnTo>
                  <a:pt x="375811" y="656258"/>
                </a:lnTo>
                <a:lnTo>
                  <a:pt x="0" y="6562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-10307006">
            <a:off x="8443455" y="9273251"/>
            <a:ext cx="230159" cy="291430"/>
          </a:xfrm>
          <a:custGeom>
            <a:avLst/>
            <a:gdLst/>
            <a:ahLst/>
            <a:cxnLst/>
            <a:rect l="l" t="t" r="r" b="b"/>
            <a:pathLst>
              <a:path w="230159" h="291430">
                <a:moveTo>
                  <a:pt x="0" y="0"/>
                </a:moveTo>
                <a:lnTo>
                  <a:pt x="230160" y="0"/>
                </a:lnTo>
                <a:lnTo>
                  <a:pt x="230160" y="291430"/>
                </a:lnTo>
                <a:lnTo>
                  <a:pt x="0" y="2914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93913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 rot="6354552">
            <a:off x="15889491" y="3288838"/>
            <a:ext cx="375811" cy="656258"/>
          </a:xfrm>
          <a:custGeom>
            <a:avLst/>
            <a:gdLst/>
            <a:ahLst/>
            <a:cxnLst/>
            <a:rect l="l" t="t" r="r" b="b"/>
            <a:pathLst>
              <a:path w="375811" h="656258">
                <a:moveTo>
                  <a:pt x="0" y="0"/>
                </a:moveTo>
                <a:lnTo>
                  <a:pt x="375810" y="0"/>
                </a:lnTo>
                <a:lnTo>
                  <a:pt x="375810" y="656258"/>
                </a:lnTo>
                <a:lnTo>
                  <a:pt x="0" y="6562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8677607">
            <a:off x="10554673" y="470180"/>
            <a:ext cx="245806" cy="429238"/>
          </a:xfrm>
          <a:custGeom>
            <a:avLst/>
            <a:gdLst/>
            <a:ahLst/>
            <a:cxnLst/>
            <a:rect l="l" t="t" r="r" b="b"/>
            <a:pathLst>
              <a:path w="245806" h="429238">
                <a:moveTo>
                  <a:pt x="0" y="0"/>
                </a:moveTo>
                <a:lnTo>
                  <a:pt x="245807" y="0"/>
                </a:lnTo>
                <a:lnTo>
                  <a:pt x="245807" y="429238"/>
                </a:lnTo>
                <a:lnTo>
                  <a:pt x="0" y="4292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-4839762">
            <a:off x="15875215" y="8094467"/>
            <a:ext cx="252259" cy="440507"/>
          </a:xfrm>
          <a:custGeom>
            <a:avLst/>
            <a:gdLst/>
            <a:ahLst/>
            <a:cxnLst/>
            <a:rect l="l" t="t" r="r" b="b"/>
            <a:pathLst>
              <a:path w="252259" h="440507">
                <a:moveTo>
                  <a:pt x="0" y="0"/>
                </a:moveTo>
                <a:lnTo>
                  <a:pt x="252259" y="0"/>
                </a:lnTo>
                <a:lnTo>
                  <a:pt x="252259" y="440507"/>
                </a:lnTo>
                <a:lnTo>
                  <a:pt x="0" y="440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 rot="-1138157">
            <a:off x="15266789" y="1874695"/>
            <a:ext cx="124918" cy="218137"/>
          </a:xfrm>
          <a:custGeom>
            <a:avLst/>
            <a:gdLst/>
            <a:ahLst/>
            <a:cxnLst/>
            <a:rect l="l" t="t" r="r" b="b"/>
            <a:pathLst>
              <a:path w="124918" h="218137">
                <a:moveTo>
                  <a:pt x="0" y="0"/>
                </a:moveTo>
                <a:lnTo>
                  <a:pt x="124918" y="0"/>
                </a:lnTo>
                <a:lnTo>
                  <a:pt x="124918" y="218137"/>
                </a:lnTo>
                <a:lnTo>
                  <a:pt x="0" y="218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 rot="-1138157">
            <a:off x="4036433" y="453030"/>
            <a:ext cx="124918" cy="218137"/>
          </a:xfrm>
          <a:custGeom>
            <a:avLst/>
            <a:gdLst/>
            <a:ahLst/>
            <a:cxnLst/>
            <a:rect l="l" t="t" r="r" b="b"/>
            <a:pathLst>
              <a:path w="124918" h="218137">
                <a:moveTo>
                  <a:pt x="0" y="0"/>
                </a:moveTo>
                <a:lnTo>
                  <a:pt x="124918" y="0"/>
                </a:lnTo>
                <a:lnTo>
                  <a:pt x="124918" y="218138"/>
                </a:lnTo>
                <a:lnTo>
                  <a:pt x="0" y="21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/>
          <p:nvPr/>
        </p:nvSpPr>
        <p:spPr>
          <a:xfrm rot="1252675">
            <a:off x="16382005" y="453748"/>
            <a:ext cx="124918" cy="218137"/>
          </a:xfrm>
          <a:custGeom>
            <a:avLst/>
            <a:gdLst/>
            <a:ahLst/>
            <a:cxnLst/>
            <a:rect l="l" t="t" r="r" b="b"/>
            <a:pathLst>
              <a:path w="124918" h="218137">
                <a:moveTo>
                  <a:pt x="0" y="0"/>
                </a:moveTo>
                <a:lnTo>
                  <a:pt x="124918" y="0"/>
                </a:lnTo>
                <a:lnTo>
                  <a:pt x="124918" y="218138"/>
                </a:lnTo>
                <a:lnTo>
                  <a:pt x="0" y="218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Freeform 13"/>
          <p:cNvSpPr/>
          <p:nvPr/>
        </p:nvSpPr>
        <p:spPr>
          <a:xfrm rot="5980117">
            <a:off x="15054259" y="5114321"/>
            <a:ext cx="124918" cy="218137"/>
          </a:xfrm>
          <a:custGeom>
            <a:avLst/>
            <a:gdLst/>
            <a:ahLst/>
            <a:cxnLst/>
            <a:rect l="l" t="t" r="r" b="b"/>
            <a:pathLst>
              <a:path w="124918" h="218137">
                <a:moveTo>
                  <a:pt x="0" y="0"/>
                </a:moveTo>
                <a:lnTo>
                  <a:pt x="124918" y="0"/>
                </a:lnTo>
                <a:lnTo>
                  <a:pt x="124918" y="218138"/>
                </a:lnTo>
                <a:lnTo>
                  <a:pt x="0" y="218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Freeform 14"/>
          <p:cNvSpPr/>
          <p:nvPr/>
        </p:nvSpPr>
        <p:spPr>
          <a:xfrm rot="4277671">
            <a:off x="3008073" y="7264466"/>
            <a:ext cx="231223" cy="403773"/>
          </a:xfrm>
          <a:custGeom>
            <a:avLst/>
            <a:gdLst/>
            <a:ahLst/>
            <a:cxnLst/>
            <a:rect l="l" t="t" r="r" b="b"/>
            <a:pathLst>
              <a:path w="231223" h="403773">
                <a:moveTo>
                  <a:pt x="0" y="0"/>
                </a:moveTo>
                <a:lnTo>
                  <a:pt x="231224" y="0"/>
                </a:lnTo>
                <a:lnTo>
                  <a:pt x="231224" y="403773"/>
                </a:lnTo>
                <a:lnTo>
                  <a:pt x="0" y="4037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Freeform 15"/>
          <p:cNvSpPr/>
          <p:nvPr/>
        </p:nvSpPr>
        <p:spPr>
          <a:xfrm rot="-6226708">
            <a:off x="14160542" y="6794367"/>
            <a:ext cx="416707" cy="727673"/>
          </a:xfrm>
          <a:custGeom>
            <a:avLst/>
            <a:gdLst/>
            <a:ahLst/>
            <a:cxnLst/>
            <a:rect l="l" t="t" r="r" b="b"/>
            <a:pathLst>
              <a:path w="416707" h="727673">
                <a:moveTo>
                  <a:pt x="0" y="0"/>
                </a:moveTo>
                <a:lnTo>
                  <a:pt x="416707" y="0"/>
                </a:lnTo>
                <a:lnTo>
                  <a:pt x="416707" y="727673"/>
                </a:lnTo>
                <a:lnTo>
                  <a:pt x="0" y="7276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Freeform 16"/>
          <p:cNvSpPr/>
          <p:nvPr/>
        </p:nvSpPr>
        <p:spPr>
          <a:xfrm rot="-2793688">
            <a:off x="3798499" y="5476263"/>
            <a:ext cx="139313" cy="243274"/>
          </a:xfrm>
          <a:custGeom>
            <a:avLst/>
            <a:gdLst/>
            <a:ahLst/>
            <a:cxnLst/>
            <a:rect l="l" t="t" r="r" b="b"/>
            <a:pathLst>
              <a:path w="139313" h="243274">
                <a:moveTo>
                  <a:pt x="0" y="0"/>
                </a:moveTo>
                <a:lnTo>
                  <a:pt x="139312" y="0"/>
                </a:lnTo>
                <a:lnTo>
                  <a:pt x="139312" y="243274"/>
                </a:lnTo>
                <a:lnTo>
                  <a:pt x="0" y="243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7"/>
          <p:cNvSpPr/>
          <p:nvPr/>
        </p:nvSpPr>
        <p:spPr>
          <a:xfrm rot="-7061439">
            <a:off x="1371217" y="3896145"/>
            <a:ext cx="139313" cy="243274"/>
          </a:xfrm>
          <a:custGeom>
            <a:avLst/>
            <a:gdLst/>
            <a:ahLst/>
            <a:cxnLst/>
            <a:rect l="l" t="t" r="r" b="b"/>
            <a:pathLst>
              <a:path w="139313" h="243274">
                <a:moveTo>
                  <a:pt x="0" y="0"/>
                </a:moveTo>
                <a:lnTo>
                  <a:pt x="139313" y="0"/>
                </a:lnTo>
                <a:lnTo>
                  <a:pt x="139313" y="243274"/>
                </a:lnTo>
                <a:lnTo>
                  <a:pt x="0" y="243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Freeform 18"/>
          <p:cNvSpPr/>
          <p:nvPr/>
        </p:nvSpPr>
        <p:spPr>
          <a:xfrm rot="-4839762" flipH="1">
            <a:off x="9850689" y="1993989"/>
            <a:ext cx="189149" cy="330301"/>
          </a:xfrm>
          <a:custGeom>
            <a:avLst/>
            <a:gdLst/>
            <a:ahLst/>
            <a:cxnLst/>
            <a:rect l="l" t="t" r="r" b="b"/>
            <a:pathLst>
              <a:path w="189149" h="330301">
                <a:moveTo>
                  <a:pt x="189149" y="0"/>
                </a:moveTo>
                <a:lnTo>
                  <a:pt x="0" y="0"/>
                </a:lnTo>
                <a:lnTo>
                  <a:pt x="0" y="330301"/>
                </a:lnTo>
                <a:lnTo>
                  <a:pt x="189149" y="330301"/>
                </a:lnTo>
                <a:lnTo>
                  <a:pt x="1891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4060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9" name="TextBox 19"/>
          <p:cNvSpPr txBox="1"/>
          <p:nvPr/>
        </p:nvSpPr>
        <p:spPr>
          <a:xfrm>
            <a:off x="4577989" y="3437857"/>
            <a:ext cx="8814298" cy="39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8"/>
              </a:lnSpc>
            </a:pPr>
            <a:r>
              <a:rPr lang="en-US" sz="11109">
                <a:solidFill>
                  <a:srgbClr val="FFFFFF"/>
                </a:solidFill>
                <a:latin typeface="Genty Sans Bold"/>
              </a:rPr>
              <a:t>You are a young person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89476" y="2705425"/>
            <a:ext cx="8030322" cy="5161900"/>
          </a:xfrm>
          <a:custGeom>
            <a:avLst/>
            <a:gdLst/>
            <a:ahLst/>
            <a:cxnLst/>
            <a:rect l="l" t="t" r="r" b="b"/>
            <a:pathLst>
              <a:path w="8030322" h="5161900">
                <a:moveTo>
                  <a:pt x="0" y="0"/>
                </a:moveTo>
                <a:lnTo>
                  <a:pt x="8030322" y="0"/>
                </a:lnTo>
                <a:lnTo>
                  <a:pt x="8030322" y="5161900"/>
                </a:lnTo>
                <a:lnTo>
                  <a:pt x="0" y="5161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95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94672" y="3093839"/>
            <a:ext cx="3698657" cy="1478657"/>
          </a:xfrm>
          <a:custGeom>
            <a:avLst/>
            <a:gdLst/>
            <a:ahLst/>
            <a:cxnLst/>
            <a:rect l="l" t="t" r="r" b="b"/>
            <a:pathLst>
              <a:path w="3698657" h="1478657">
                <a:moveTo>
                  <a:pt x="0" y="0"/>
                </a:moveTo>
                <a:lnTo>
                  <a:pt x="3698656" y="0"/>
                </a:lnTo>
                <a:lnTo>
                  <a:pt x="3698656" y="1478657"/>
                </a:lnTo>
                <a:lnTo>
                  <a:pt x="0" y="1478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-562096">
            <a:off x="5388936" y="3267894"/>
            <a:ext cx="693246" cy="851083"/>
          </a:xfrm>
          <a:custGeom>
            <a:avLst/>
            <a:gdLst/>
            <a:ahLst/>
            <a:cxnLst/>
            <a:rect l="l" t="t" r="r" b="b"/>
            <a:pathLst>
              <a:path w="693246" h="851083">
                <a:moveTo>
                  <a:pt x="0" y="0"/>
                </a:moveTo>
                <a:lnTo>
                  <a:pt x="693246" y="0"/>
                </a:lnTo>
                <a:lnTo>
                  <a:pt x="693246" y="851083"/>
                </a:lnTo>
                <a:lnTo>
                  <a:pt x="0" y="8510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11192944" y="3318642"/>
            <a:ext cx="693246" cy="851083"/>
          </a:xfrm>
          <a:custGeom>
            <a:avLst/>
            <a:gdLst/>
            <a:ahLst/>
            <a:cxnLst/>
            <a:rect l="l" t="t" r="r" b="b"/>
            <a:pathLst>
              <a:path w="693246" h="851083">
                <a:moveTo>
                  <a:pt x="0" y="0"/>
                </a:moveTo>
                <a:lnTo>
                  <a:pt x="693245" y="0"/>
                </a:lnTo>
                <a:lnTo>
                  <a:pt x="693245" y="851083"/>
                </a:lnTo>
                <a:lnTo>
                  <a:pt x="0" y="8510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7776524" y="3496510"/>
            <a:ext cx="2792102" cy="683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4500">
                <a:solidFill>
                  <a:srgbClr val="FFFFFF"/>
                </a:solidFill>
                <a:latin typeface="Genty Sans Bold"/>
              </a:rPr>
              <a:t>Brain of 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21526" y="4823716"/>
            <a:ext cx="8644949" cy="1815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Genty Sans Bold"/>
              </a:rPr>
              <a:t>Young Person </a:t>
            </a:r>
          </a:p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Genty Sans Bold"/>
              </a:rPr>
              <a:t>@ Work</a:t>
            </a:r>
          </a:p>
        </p:txBody>
      </p:sp>
      <p:sp>
        <p:nvSpPr>
          <p:cNvPr id="8" name="TextBox 8"/>
          <p:cNvSpPr txBox="1"/>
          <p:nvPr/>
        </p:nvSpPr>
        <p:spPr>
          <a:xfrm rot="-277908">
            <a:off x="1352218" y="711331"/>
            <a:ext cx="439190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1A1A1A"/>
                </a:solidFill>
                <a:latin typeface="DM Sans Bold"/>
              </a:rPr>
              <a:t>What are the social expectations? What are the pre-existing relationships in this space?</a:t>
            </a:r>
          </a:p>
        </p:txBody>
      </p:sp>
      <p:sp>
        <p:nvSpPr>
          <p:cNvPr id="9" name="TextBox 9"/>
          <p:cNvSpPr txBox="1"/>
          <p:nvPr/>
        </p:nvSpPr>
        <p:spPr>
          <a:xfrm rot="-355715">
            <a:off x="1352135" y="8366024"/>
            <a:ext cx="4391902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1A1A1A"/>
                </a:solidFill>
                <a:latin typeface="DM Sans Bold"/>
              </a:rPr>
              <a:t>Is my manager allowed to do that? </a:t>
            </a:r>
          </a:p>
        </p:txBody>
      </p:sp>
      <p:sp>
        <p:nvSpPr>
          <p:cNvPr id="10" name="TextBox 10"/>
          <p:cNvSpPr txBox="1"/>
          <p:nvPr/>
        </p:nvSpPr>
        <p:spPr>
          <a:xfrm rot="-208320">
            <a:off x="6808437" y="838207"/>
            <a:ext cx="4391902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1A1A1A"/>
                </a:solidFill>
                <a:latin typeface="DM Sans Bold"/>
              </a:rPr>
              <a:t>How should I dress for this meeting? </a:t>
            </a:r>
          </a:p>
        </p:txBody>
      </p:sp>
      <p:sp>
        <p:nvSpPr>
          <p:cNvPr id="11" name="TextBox 11"/>
          <p:cNvSpPr txBox="1"/>
          <p:nvPr/>
        </p:nvSpPr>
        <p:spPr>
          <a:xfrm rot="268781">
            <a:off x="6948381" y="8186231"/>
            <a:ext cx="439190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1A1A1A"/>
                </a:solidFill>
                <a:latin typeface="DM Sans Bold"/>
              </a:rPr>
              <a:t>I want to start taking on more responsibility but I don’t know how?</a:t>
            </a:r>
          </a:p>
        </p:txBody>
      </p:sp>
      <p:sp>
        <p:nvSpPr>
          <p:cNvPr id="12" name="TextBox 12"/>
          <p:cNvSpPr txBox="1"/>
          <p:nvPr/>
        </p:nvSpPr>
        <p:spPr>
          <a:xfrm rot="175965">
            <a:off x="12600864" y="1282822"/>
            <a:ext cx="4391902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1A1A1A"/>
                </a:solidFill>
                <a:latin typeface="DM Sans Bold"/>
              </a:rPr>
              <a:t>Another ACRONYM?!</a:t>
            </a:r>
          </a:p>
        </p:txBody>
      </p:sp>
      <p:sp>
        <p:nvSpPr>
          <p:cNvPr id="13" name="TextBox 13"/>
          <p:cNvSpPr txBox="1"/>
          <p:nvPr/>
        </p:nvSpPr>
        <p:spPr>
          <a:xfrm rot="251626">
            <a:off x="12601030" y="8366018"/>
            <a:ext cx="4391902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1A1A1A"/>
                </a:solidFill>
                <a:latin typeface="DM Sans Bold"/>
              </a:rPr>
              <a:t>Am I ever going to get that upskilling I was promised?</a:t>
            </a:r>
          </a:p>
        </p:txBody>
      </p:sp>
      <p:sp>
        <p:nvSpPr>
          <p:cNvPr id="14" name="TextBox 14"/>
          <p:cNvSpPr txBox="1"/>
          <p:nvPr/>
        </p:nvSpPr>
        <p:spPr>
          <a:xfrm rot="194005">
            <a:off x="14051502" y="3086202"/>
            <a:ext cx="343293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1A1A1A"/>
                </a:solidFill>
                <a:latin typeface="DM Sans Bold"/>
              </a:rPr>
              <a:t>Why have I been asked to do this? It makes no sense to the project...</a:t>
            </a:r>
          </a:p>
        </p:txBody>
      </p:sp>
      <p:sp>
        <p:nvSpPr>
          <p:cNvPr id="15" name="TextBox 15"/>
          <p:cNvSpPr txBox="1"/>
          <p:nvPr/>
        </p:nvSpPr>
        <p:spPr>
          <a:xfrm rot="198076">
            <a:off x="13746376" y="5802319"/>
            <a:ext cx="4043188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1A1A1A"/>
                </a:solidFill>
                <a:latin typeface="DM Sans Bold"/>
              </a:rPr>
              <a:t>I don’t know what I’m doing but no one has said anything so...</a:t>
            </a:r>
          </a:p>
        </p:txBody>
      </p:sp>
      <p:sp>
        <p:nvSpPr>
          <p:cNvPr id="16" name="TextBox 16"/>
          <p:cNvSpPr txBox="1"/>
          <p:nvPr/>
        </p:nvSpPr>
        <p:spPr>
          <a:xfrm rot="-276197">
            <a:off x="736797" y="3276707"/>
            <a:ext cx="343293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1A1A1A"/>
                </a:solidFill>
                <a:latin typeface="DM Sans Bold"/>
              </a:rPr>
              <a:t>I don’t know what that word means? I better google it quickly</a:t>
            </a:r>
          </a:p>
        </p:txBody>
      </p:sp>
      <p:sp>
        <p:nvSpPr>
          <p:cNvPr id="17" name="TextBox 17"/>
          <p:cNvSpPr txBox="1"/>
          <p:nvPr/>
        </p:nvSpPr>
        <p:spPr>
          <a:xfrm rot="-336528">
            <a:off x="736714" y="5802330"/>
            <a:ext cx="343293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1A1A1A"/>
                </a:solidFill>
                <a:latin typeface="DM Sans Bold"/>
              </a:rPr>
              <a:t>Why was I turned down for that opportunity?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1157</Words>
  <Application>Microsoft Office PowerPoint</Application>
  <PresentationFormat>Custom</PresentationFormat>
  <Paragraphs>203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DM Sans Bold</vt:lpstr>
      <vt:lpstr>Arial</vt:lpstr>
      <vt:lpstr>Calibri</vt:lpstr>
      <vt:lpstr>Genty Sans</vt:lpstr>
      <vt:lpstr>DM Sans</vt:lpstr>
      <vt:lpstr>Genty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Map</dc:title>
  <dc:creator>Isabella Choate</dc:creator>
  <cp:lastModifiedBy>Isabella Choate</cp:lastModifiedBy>
  <cp:revision>2</cp:revision>
  <dcterms:created xsi:type="dcterms:W3CDTF">2006-08-16T00:00:00Z</dcterms:created>
  <dcterms:modified xsi:type="dcterms:W3CDTF">2024-04-11T05:07:19Z</dcterms:modified>
  <dc:identifier>DAGBQFI7RnE</dc:identifier>
</cp:coreProperties>
</file>