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76" r:id="rId4"/>
    <p:sldId id="277" r:id="rId5"/>
    <p:sldId id="263" r:id="rId6"/>
    <p:sldId id="264" r:id="rId7"/>
    <p:sldId id="257" r:id="rId8"/>
    <p:sldId id="258" r:id="rId9"/>
    <p:sldId id="265" r:id="rId10"/>
    <p:sldId id="267" r:id="rId11"/>
    <p:sldId id="262" r:id="rId12"/>
    <p:sldId id="268" r:id="rId13"/>
    <p:sldId id="279" r:id="rId14"/>
    <p:sldId id="278" r:id="rId15"/>
    <p:sldId id="272" r:id="rId16"/>
    <p:sldId id="273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3962"/>
    <a:srgbClr val="00B1C1"/>
    <a:srgbClr val="000000"/>
    <a:srgbClr val="D1D3D4"/>
    <a:srgbClr val="F1F2F2"/>
    <a:srgbClr val="414042"/>
    <a:srgbClr val="939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294E6-011B-4C3E-9A37-ED57A21E77BB}" type="datetimeFigureOut">
              <a:rPr lang="en-AU" smtClean="0"/>
              <a:t>26/01/2023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51F07-3D93-4E0C-989D-B874B580E6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185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305F-2FBC-42D6-B6F6-579CEEB99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81EAB-A2D4-4F62-B9E2-94504B965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2459-A33E-485C-BA55-37CA8491D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35EE-54E9-4AB8-8F38-1F92CD719352}" type="datetimeFigureOut">
              <a:rPr lang="en-AU" smtClean="0"/>
              <a:t>26/01/2023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C7B73-7EE9-42FC-9123-56D4B9FB2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A1E76-5B97-4323-B846-9F1F66C3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7476-46EA-47D7-9534-6E9FDD7E53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830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4FF23-3A92-4C26-A2AF-3A0BC811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36792C-877F-49A9-9266-4B36CBB37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69F47-1725-4547-BAE9-D3B1236C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35EE-54E9-4AB8-8F38-1F92CD719352}" type="datetimeFigureOut">
              <a:rPr lang="en-AU" smtClean="0"/>
              <a:t>26/01/2023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9B325-1978-4BE5-94AA-0A31B3B5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77E79-CBAF-4FD8-BF51-3F49F5485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7476-46EA-47D7-9534-6E9FDD7E53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543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6D8B4F-AA39-47E0-B039-6DD7998041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F2F81-82F3-4C22-8AE4-92ADA7FE5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F3B92-8160-4C3A-89A1-5E19B9B2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35EE-54E9-4AB8-8F38-1F92CD719352}" type="datetimeFigureOut">
              <a:rPr lang="en-AU" smtClean="0"/>
              <a:t>26/01/2023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C92C2-80DB-46CB-9495-D2C2A42FF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5E9B1-4CD7-40B6-AAE4-1C7550F0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7476-46EA-47D7-9534-6E9FDD7E53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252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1AC60-0709-4C8A-8F21-500E94271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3E8C8-77EA-4F3C-B428-A3C7CC76B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476FE-4B79-4F26-B0DC-FE77E1E3E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35EE-54E9-4AB8-8F38-1F92CD719352}" type="datetimeFigureOut">
              <a:rPr lang="en-AU" smtClean="0"/>
              <a:t>26/01/2023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5B1A0-E8D5-42C8-BC76-379B10670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A2111-5C19-412B-AB1B-4399B5F87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7476-46EA-47D7-9534-6E9FDD7E53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232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620FC-3612-4D16-BCF7-218DF37B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200AC-8531-440D-87F9-4E0222670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A9A12-8E06-43B2-82DF-918BF19E0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35EE-54E9-4AB8-8F38-1F92CD719352}" type="datetimeFigureOut">
              <a:rPr lang="en-AU" smtClean="0"/>
              <a:t>26/01/2023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61084-3713-4005-A8E6-693298CD4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17F64-E620-4F69-9831-7B006457B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7476-46EA-47D7-9534-6E9FDD7E53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077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495D6-454F-4A3B-BE65-3D3C24AE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F1327-B672-49A3-A116-B1CBC36A4C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1759B5-B586-4995-957A-95AB8084F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1CFC2-A372-466B-A74B-FECC8379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35EE-54E9-4AB8-8F38-1F92CD719352}" type="datetimeFigureOut">
              <a:rPr lang="en-AU" smtClean="0"/>
              <a:t>26/01/2023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5429F-263E-48B9-9EA9-3CF6A2F37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ACBFC-40F1-4618-9C7D-3B0FDB86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7476-46EA-47D7-9534-6E9FDD7E53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123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07B1-6BF4-4085-B500-5B059423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E52C4-7FC1-407F-AC4E-B512B40E4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BEF83-1F18-4699-8CA8-170F0A125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772388-1020-4F78-88A6-79BCDCB70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3BF1A-134A-4569-BA63-2E8D5E726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61F695-63B0-4900-A14E-EE3663258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35EE-54E9-4AB8-8F38-1F92CD719352}" type="datetimeFigureOut">
              <a:rPr lang="en-AU" smtClean="0"/>
              <a:t>26/01/2023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BFB66C-DFAD-4536-9504-8AEFA86A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3EE3FF-2CEA-4E6D-9D28-4F8F2933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7476-46EA-47D7-9534-6E9FDD7E53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054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A9D1B-4173-48CF-AC8A-EED88ABC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B6332A-B2BE-480F-9808-CA7B1B99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35EE-54E9-4AB8-8F38-1F92CD719352}" type="datetimeFigureOut">
              <a:rPr lang="en-AU" smtClean="0"/>
              <a:t>26/01/2023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8C03E-28FA-4DBA-916E-5E47EDB5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DCA9B-3E7F-4068-93B1-D0D93176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7476-46EA-47D7-9534-6E9FDD7E53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839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DA3228-434F-40B8-9372-1D78295AA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35EE-54E9-4AB8-8F38-1F92CD719352}" type="datetimeFigureOut">
              <a:rPr lang="en-AU" smtClean="0"/>
              <a:t>26/01/2023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BC038B-997C-4868-8630-D91FD358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BEF98-767F-44F3-93DB-59A69257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7476-46EA-47D7-9534-6E9FDD7E53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892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0C74-5677-4CC9-AA40-7F2E8CFEE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8C38A-9B4C-4CAE-A8EA-5E4A9C9D3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29B28-90CE-4AD3-8E34-C81A62C52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C57CC-24A4-4215-A49E-7BD0E78C9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35EE-54E9-4AB8-8F38-1F92CD719352}" type="datetimeFigureOut">
              <a:rPr lang="en-AU" smtClean="0"/>
              <a:t>26/01/2023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17C83-CB0E-4527-B3F3-B44A5980A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BF0B6-0E69-4E48-A81B-F1E1655E1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7476-46EA-47D7-9534-6E9FDD7E53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132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E57D4-3781-466D-AD82-1E8D1CB8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108D9D-0C7C-4D71-A489-4AE3A8B416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D448E-8270-4C1F-A66C-D721A1DF6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10456-1F2A-4522-B40A-5E05E526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35EE-54E9-4AB8-8F38-1F92CD719352}" type="datetimeFigureOut">
              <a:rPr lang="en-AU" smtClean="0"/>
              <a:t>26/01/2023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D0FBE-34D5-4D8E-BC92-DE96B67A7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1D495-163E-45FE-A2DD-EE479835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7476-46EA-47D7-9534-6E9FDD7E53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282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CCD0E-C45E-4C53-8D97-85E6696B3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A5F40-4C73-416C-91AC-70201D5BF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75B9-2026-43DB-8129-9F10064A0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C35EE-54E9-4AB8-8F38-1F92CD719352}" type="datetimeFigureOut">
              <a:rPr lang="en-AU" smtClean="0"/>
              <a:t>26/01/2023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8730E-7780-41D9-8BE4-91BCD15ED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272C7-C4BB-4625-A6BF-2EB8C01B8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07476-46EA-47D7-9534-6E9FDD7E53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350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398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4000" b="-1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F71873-5DA8-49BD-B1DF-637171EA5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E9E9EA"/>
              </a:clrFrom>
              <a:clrTo>
                <a:srgbClr val="E9E9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4386" y="1522718"/>
            <a:ext cx="4327614" cy="451930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4236B-C9FC-47C8-8CC7-C3956286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76963"/>
            <a:ext cx="12192000" cy="681037"/>
          </a:xfrm>
        </p:spPr>
        <p:txBody>
          <a:bodyPr/>
          <a:lstStyle/>
          <a:p>
            <a:r>
              <a:rPr lang="en-US" dirty="0">
                <a:solidFill>
                  <a:srgbClr val="00B1C1"/>
                </a:solidFill>
              </a:rPr>
              <a:t>Planning for Partnerships</a:t>
            </a:r>
            <a:endParaRPr lang="en-AU" dirty="0">
              <a:solidFill>
                <a:srgbClr val="00B1C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348F94-9AD2-414E-BD01-6DF015AAB8C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9E9EA"/>
              </a:clrFrom>
              <a:clrTo>
                <a:srgbClr val="E9E9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073" y="780585"/>
            <a:ext cx="7727313" cy="526144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F7A0849-58C8-43F8-B3AC-77C8D776CFF9}"/>
              </a:ext>
            </a:extLst>
          </p:cNvPr>
          <p:cNvSpPr/>
          <p:nvPr/>
        </p:nvSpPr>
        <p:spPr>
          <a:xfrm>
            <a:off x="262467" y="1608667"/>
            <a:ext cx="2404533" cy="2243666"/>
          </a:xfrm>
          <a:prstGeom prst="ellipse">
            <a:avLst/>
          </a:prstGeom>
          <a:noFill/>
          <a:ln w="25400">
            <a:solidFill>
              <a:srgbClr val="C739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36F31A4-F47E-491A-933F-B641EC455063}"/>
              </a:ext>
            </a:extLst>
          </p:cNvPr>
          <p:cNvSpPr/>
          <p:nvPr/>
        </p:nvSpPr>
        <p:spPr>
          <a:xfrm>
            <a:off x="10021078" y="1608667"/>
            <a:ext cx="2170922" cy="2140884"/>
          </a:xfrm>
          <a:prstGeom prst="ellipse">
            <a:avLst/>
          </a:prstGeom>
          <a:noFill/>
          <a:ln w="25400">
            <a:solidFill>
              <a:srgbClr val="C739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584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4000" b="-1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9D94C7-A9BD-4C18-9BA0-172EE4C33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E9E9EA"/>
              </a:clrFrom>
              <a:clrTo>
                <a:srgbClr val="E9E9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59" y="1010792"/>
            <a:ext cx="7248292" cy="48364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A49AE3-26AD-4A24-9E9A-249A5CEB26D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9E9EA"/>
              </a:clrFrom>
              <a:clrTo>
                <a:srgbClr val="E9E9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8242" y="1219819"/>
            <a:ext cx="4955699" cy="51363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1549565-943C-4057-9427-3C902A1FC6FE}"/>
              </a:ext>
            </a:extLst>
          </p:cNvPr>
          <p:cNvSpPr/>
          <p:nvPr/>
        </p:nvSpPr>
        <p:spPr>
          <a:xfrm>
            <a:off x="2677885" y="2099388"/>
            <a:ext cx="1894116" cy="1782148"/>
          </a:xfrm>
          <a:prstGeom prst="ellipse">
            <a:avLst/>
          </a:prstGeom>
          <a:noFill/>
          <a:ln w="25400">
            <a:solidFill>
              <a:srgbClr val="C739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84B01C-C9E5-41DC-B277-0F4608F1C155}"/>
              </a:ext>
            </a:extLst>
          </p:cNvPr>
          <p:cNvSpPr/>
          <p:nvPr/>
        </p:nvSpPr>
        <p:spPr>
          <a:xfrm>
            <a:off x="9144000" y="1334278"/>
            <a:ext cx="2864499" cy="2873828"/>
          </a:xfrm>
          <a:prstGeom prst="ellipse">
            <a:avLst/>
          </a:prstGeom>
          <a:noFill/>
          <a:ln w="25400">
            <a:solidFill>
              <a:srgbClr val="C739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838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4000" b="-1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7D0F-4A57-471E-A74F-392F1C1B6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4236B-C9FC-47C8-8CC7-C3956286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76963"/>
            <a:ext cx="12192000" cy="681037"/>
          </a:xfrm>
        </p:spPr>
        <p:txBody>
          <a:bodyPr/>
          <a:lstStyle/>
          <a:p>
            <a:r>
              <a:rPr lang="en-AU" dirty="0">
                <a:solidFill>
                  <a:srgbClr val="00B1C1"/>
                </a:solidFill>
              </a:rPr>
              <a:t>Planning for Partnerships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72C783-13C3-4F41-B471-3BA7664F27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9E9EA"/>
              </a:clrFrom>
              <a:clrTo>
                <a:srgbClr val="E9E9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752" y="1027906"/>
            <a:ext cx="7344347" cy="480709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FDED89E-C8F8-418A-888E-B134E7A0B4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9E9EA"/>
              </a:clrFrom>
              <a:clrTo>
                <a:srgbClr val="E9E9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7837" y="1023004"/>
            <a:ext cx="4583112" cy="4799298"/>
          </a:xfrm>
          <a:prstGeom prst="rect">
            <a:avLst/>
          </a:prstGeom>
        </p:spPr>
      </p:pic>
      <p:sp>
        <p:nvSpPr>
          <p:cNvPr id="7" name="Double Brace 6">
            <a:extLst>
              <a:ext uri="{FF2B5EF4-FFF2-40B4-BE49-F238E27FC236}">
                <a16:creationId xmlns:a16="http://schemas.microsoft.com/office/drawing/2014/main" id="{C4483931-0B0A-4F45-A18D-1A9921B0FED1}"/>
              </a:ext>
            </a:extLst>
          </p:cNvPr>
          <p:cNvSpPr/>
          <p:nvPr/>
        </p:nvSpPr>
        <p:spPr>
          <a:xfrm>
            <a:off x="9339943" y="1427584"/>
            <a:ext cx="2692305" cy="2537927"/>
          </a:xfrm>
          <a:prstGeom prst="bracePair">
            <a:avLst/>
          </a:prstGeom>
          <a:ln w="25400">
            <a:solidFill>
              <a:srgbClr val="C739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Double Brace 7">
            <a:extLst>
              <a:ext uri="{FF2B5EF4-FFF2-40B4-BE49-F238E27FC236}">
                <a16:creationId xmlns:a16="http://schemas.microsoft.com/office/drawing/2014/main" id="{721691B6-CE62-480B-9B23-A21A4E27A17C}"/>
              </a:ext>
            </a:extLst>
          </p:cNvPr>
          <p:cNvSpPr/>
          <p:nvPr/>
        </p:nvSpPr>
        <p:spPr>
          <a:xfrm>
            <a:off x="9406910" y="4072813"/>
            <a:ext cx="2558369" cy="1595535"/>
          </a:xfrm>
          <a:prstGeom prst="bracePair">
            <a:avLst/>
          </a:prstGeom>
          <a:ln w="28575">
            <a:solidFill>
              <a:srgbClr val="00B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062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4000" b="-1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BEFB9-A476-4F1C-AF56-95F0EFE2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73962"/>
                </a:solidFill>
              </a:rPr>
              <a:t>Partnership Building Blocks</a:t>
            </a:r>
            <a:endParaRPr lang="en-AU" b="1" dirty="0">
              <a:solidFill>
                <a:srgbClr val="C73962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8769A6-1927-4778-87CA-0B2CA526B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3821" y="1901952"/>
            <a:ext cx="7107082" cy="3996105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6BC387B-8D24-40FA-A6F9-28A3AA1B4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70171"/>
            <a:ext cx="12192000" cy="587829"/>
          </a:xfrm>
        </p:spPr>
        <p:txBody>
          <a:bodyPr/>
          <a:lstStyle/>
          <a:p>
            <a:r>
              <a:rPr lang="en-US" dirty="0">
                <a:solidFill>
                  <a:srgbClr val="00B1C1"/>
                </a:solidFill>
              </a:rPr>
              <a:t>Planning for Partnerships</a:t>
            </a:r>
            <a:endParaRPr lang="en-AU" dirty="0">
              <a:solidFill>
                <a:srgbClr val="00B1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09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4000" b="-1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9D504F-F4E9-4FF3-BDCC-FBE927CAEF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9E9EA"/>
              </a:clrFrom>
              <a:clrTo>
                <a:srgbClr val="E9E9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326" y="318897"/>
            <a:ext cx="5179743" cy="8739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7D0F-4A57-471E-A74F-392F1C1B6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49485"/>
            <a:ext cx="6197082" cy="2127477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4236B-C9FC-47C8-8CC7-C3956286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76963"/>
            <a:ext cx="12192000" cy="681037"/>
          </a:xfrm>
        </p:spPr>
        <p:txBody>
          <a:bodyPr/>
          <a:lstStyle/>
          <a:p>
            <a:r>
              <a:rPr lang="en-AU" dirty="0">
                <a:solidFill>
                  <a:srgbClr val="00B1C1"/>
                </a:solidFill>
              </a:rPr>
              <a:t>Planning for Partnerships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2C1D80-790E-401F-93ED-7FBB4A0F14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9E9EA"/>
              </a:clrFrom>
              <a:clrTo>
                <a:srgbClr val="E9E9E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9206" y="1076104"/>
            <a:ext cx="3000678" cy="546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18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4000" b="-1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26DAD4-3846-4490-A90E-74BB8CD8D5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9E9EA"/>
              </a:clrFrom>
              <a:clrTo>
                <a:srgbClr val="E9E9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5944" y="316307"/>
            <a:ext cx="5601482" cy="11812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7D0F-4A57-471E-A74F-392F1C1B6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4236B-C9FC-47C8-8CC7-C3956286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76963"/>
            <a:ext cx="12192000" cy="681037"/>
          </a:xfrm>
        </p:spPr>
        <p:txBody>
          <a:bodyPr/>
          <a:lstStyle/>
          <a:p>
            <a:r>
              <a:rPr lang="en-AU" dirty="0">
                <a:solidFill>
                  <a:srgbClr val="00B1C1"/>
                </a:solidFill>
              </a:rPr>
              <a:t>Planning for Partnerships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9AAA5E-ED4F-4100-BD45-32B6554014C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9E9EA"/>
              </a:clrFrom>
              <a:clrTo>
                <a:srgbClr val="E9E9E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6017" y="1092633"/>
            <a:ext cx="3029373" cy="544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50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4000" b="-1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BEFB9-A476-4F1C-AF56-95F0EFE2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73962"/>
                </a:solidFill>
                <a:latin typeface="+mn-lt"/>
              </a:rPr>
              <a:t>Building Partnering Capacity</a:t>
            </a:r>
            <a:endParaRPr lang="en-AU" b="1" dirty="0">
              <a:solidFill>
                <a:srgbClr val="C73962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7D0F-4A57-471E-A74F-392F1C1B6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4236B-C9FC-47C8-8CC7-C3956286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76963"/>
            <a:ext cx="12192000" cy="681037"/>
          </a:xfrm>
        </p:spPr>
        <p:txBody>
          <a:bodyPr/>
          <a:lstStyle/>
          <a:p>
            <a:r>
              <a:rPr lang="en-AU" dirty="0">
                <a:solidFill>
                  <a:srgbClr val="00B1C1"/>
                </a:solidFill>
              </a:rPr>
              <a:t>Planning for Partnerships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655988-7727-4D75-A378-E1927A311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29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50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03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4000" b="-1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BEFB9-A476-4F1C-AF56-95F0EFE2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73962"/>
                </a:solidFill>
                <a:latin typeface="+mn-lt"/>
              </a:rPr>
              <a:t>Background</a:t>
            </a:r>
            <a:endParaRPr lang="en-AU" b="1" dirty="0">
              <a:solidFill>
                <a:srgbClr val="C73962"/>
              </a:solidFill>
              <a:latin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3332B0-0C63-482C-9F84-17B2DDAD4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09" y="2507502"/>
            <a:ext cx="6224558" cy="195692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4236B-C9FC-47C8-8CC7-C3956286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76963"/>
            <a:ext cx="12192000" cy="681037"/>
          </a:xfrm>
        </p:spPr>
        <p:txBody>
          <a:bodyPr/>
          <a:lstStyle/>
          <a:p>
            <a:r>
              <a:rPr lang="en-AU" dirty="0">
                <a:solidFill>
                  <a:srgbClr val="00B1C1"/>
                </a:solidFill>
              </a:rPr>
              <a:t>Planning for Partnerships</a:t>
            </a:r>
          </a:p>
        </p:txBody>
      </p:sp>
    </p:spTree>
    <p:extLst>
      <p:ext uri="{BB962C8B-B14F-4D97-AF65-F5344CB8AC3E}">
        <p14:creationId xmlns:p14="http://schemas.microsoft.com/office/powerpoint/2010/main" val="4146293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4236B-C9FC-47C8-8CC7-C3956286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76963"/>
            <a:ext cx="12192000" cy="681037"/>
          </a:xfrm>
        </p:spPr>
        <p:txBody>
          <a:bodyPr/>
          <a:lstStyle/>
          <a:p>
            <a:r>
              <a:rPr lang="en-AU" dirty="0">
                <a:solidFill>
                  <a:srgbClr val="00B1C1"/>
                </a:solidFill>
              </a:rPr>
              <a:t>Planning for Partnerships</a:t>
            </a:r>
          </a:p>
        </p:txBody>
      </p:sp>
    </p:spTree>
    <p:extLst>
      <p:ext uri="{BB962C8B-B14F-4D97-AF65-F5344CB8AC3E}">
        <p14:creationId xmlns:p14="http://schemas.microsoft.com/office/powerpoint/2010/main" val="3006988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4236B-C9FC-47C8-8CC7-C3956286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76963"/>
            <a:ext cx="12192000" cy="681037"/>
          </a:xfrm>
        </p:spPr>
        <p:txBody>
          <a:bodyPr/>
          <a:lstStyle/>
          <a:p>
            <a:r>
              <a:rPr lang="en-AU" dirty="0">
                <a:solidFill>
                  <a:srgbClr val="00B1C1"/>
                </a:solidFill>
              </a:rPr>
              <a:t>Planning for Partnerships</a:t>
            </a:r>
          </a:p>
        </p:txBody>
      </p:sp>
    </p:spTree>
    <p:extLst>
      <p:ext uri="{BB962C8B-B14F-4D97-AF65-F5344CB8AC3E}">
        <p14:creationId xmlns:p14="http://schemas.microsoft.com/office/powerpoint/2010/main" val="1147583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4000" b="-1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BEFB9-A476-4F1C-AF56-95F0EFE2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73962"/>
                </a:solidFill>
                <a:latin typeface="+mn-lt"/>
              </a:rPr>
              <a:t>Purpose</a:t>
            </a:r>
            <a:endParaRPr lang="en-AU" b="1" dirty="0">
              <a:solidFill>
                <a:srgbClr val="C73962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7D0F-4A57-471E-A74F-392F1C1B6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7" y="1825625"/>
            <a:ext cx="10767527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14042"/>
                </a:solidFill>
              </a:rPr>
              <a:t>Levels and forms of stakeholder engagement, from communication through to partnership</a:t>
            </a:r>
          </a:p>
          <a:p>
            <a:r>
              <a:rPr lang="en-US" dirty="0">
                <a:solidFill>
                  <a:srgbClr val="414042"/>
                </a:solidFill>
              </a:rPr>
              <a:t>How partnerships are </a:t>
            </a:r>
            <a:r>
              <a:rPr lang="en-US" dirty="0" err="1">
                <a:solidFill>
                  <a:srgbClr val="414042"/>
                </a:solidFill>
              </a:rPr>
              <a:t>conceptualised</a:t>
            </a:r>
            <a:r>
              <a:rPr lang="en-US" dirty="0">
                <a:solidFill>
                  <a:srgbClr val="414042"/>
                </a:solidFill>
              </a:rPr>
              <a:t> and defined and the building blocks of effective collaboration</a:t>
            </a:r>
          </a:p>
          <a:p>
            <a:r>
              <a:rPr lang="en-US" dirty="0">
                <a:solidFill>
                  <a:srgbClr val="414042"/>
                </a:solidFill>
              </a:rPr>
              <a:t>The different stages of developing and maintaining partnerships: from scoping and establishing, through to planning and designing, implementation, monitoring and evaluation</a:t>
            </a:r>
          </a:p>
          <a:p>
            <a:r>
              <a:rPr lang="en-US" dirty="0">
                <a:solidFill>
                  <a:srgbClr val="414042"/>
                </a:solidFill>
              </a:rPr>
              <a:t>Examples of partnering in practice</a:t>
            </a:r>
          </a:p>
          <a:p>
            <a:r>
              <a:rPr lang="en-US" dirty="0">
                <a:solidFill>
                  <a:srgbClr val="414042"/>
                </a:solidFill>
              </a:rPr>
              <a:t>Sample evaluation questions to help measure partnership effectiveness</a:t>
            </a:r>
            <a:endParaRPr lang="en-AU" dirty="0">
              <a:solidFill>
                <a:srgbClr val="41404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4236B-C9FC-47C8-8CC7-C3956286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76963"/>
            <a:ext cx="12192000" cy="681037"/>
          </a:xfrm>
        </p:spPr>
        <p:txBody>
          <a:bodyPr/>
          <a:lstStyle/>
          <a:p>
            <a:r>
              <a:rPr lang="en-AU" dirty="0">
                <a:solidFill>
                  <a:srgbClr val="00B1C1"/>
                </a:solidFill>
              </a:rPr>
              <a:t>Planning for Partnerships</a:t>
            </a:r>
          </a:p>
        </p:txBody>
      </p:sp>
    </p:spTree>
    <p:extLst>
      <p:ext uri="{BB962C8B-B14F-4D97-AF65-F5344CB8AC3E}">
        <p14:creationId xmlns:p14="http://schemas.microsoft.com/office/powerpoint/2010/main" val="338060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4000" b="-1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BEFB9-A476-4F1C-AF56-95F0EFE2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73962"/>
                </a:solidFill>
                <a:latin typeface="+mn-lt"/>
              </a:rPr>
              <a:t>To partner or not to partner?</a:t>
            </a:r>
            <a:endParaRPr lang="en-AU" b="1" dirty="0">
              <a:solidFill>
                <a:srgbClr val="C73962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7D0F-4A57-471E-A74F-392F1C1B6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414042"/>
                </a:solidFill>
              </a:rPr>
              <a:t>Not all circumstances require a partnership and there is no </a:t>
            </a:r>
            <a:r>
              <a:rPr lang="en-US" sz="3200" dirty="0" err="1">
                <a:solidFill>
                  <a:srgbClr val="414042"/>
                </a:solidFill>
              </a:rPr>
              <a:t>standardised</a:t>
            </a:r>
            <a:r>
              <a:rPr lang="en-US" sz="3200" dirty="0">
                <a:solidFill>
                  <a:srgbClr val="414042"/>
                </a:solidFill>
              </a:rPr>
              <a:t> partnership model to adhere to </a:t>
            </a:r>
            <a:endParaRPr lang="en-AU" sz="3200" dirty="0">
              <a:solidFill>
                <a:srgbClr val="41404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4236B-C9FC-47C8-8CC7-C3956286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76963"/>
            <a:ext cx="12192000" cy="681037"/>
          </a:xfrm>
        </p:spPr>
        <p:txBody>
          <a:bodyPr/>
          <a:lstStyle/>
          <a:p>
            <a:r>
              <a:rPr lang="en-AU" dirty="0">
                <a:solidFill>
                  <a:srgbClr val="00B1C1"/>
                </a:solidFill>
              </a:rPr>
              <a:t>Planning for Partnerships</a:t>
            </a:r>
          </a:p>
        </p:txBody>
      </p:sp>
    </p:spTree>
    <p:extLst>
      <p:ext uri="{BB962C8B-B14F-4D97-AF65-F5344CB8AC3E}">
        <p14:creationId xmlns:p14="http://schemas.microsoft.com/office/powerpoint/2010/main" val="2848247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r="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366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4000" b="-1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BEFB9-A476-4F1C-AF56-95F0EFE2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73962"/>
                </a:solidFill>
              </a:rPr>
              <a:t>Planning for Partnership</a:t>
            </a:r>
            <a:endParaRPr lang="en-AU" b="1" dirty="0">
              <a:solidFill>
                <a:srgbClr val="C73962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8769A6-1927-4778-87CA-0B2CA526B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3821" y="1901952"/>
            <a:ext cx="7107082" cy="3996105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6BC387B-8D24-40FA-A6F9-28A3AA1B4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70171"/>
            <a:ext cx="12192000" cy="587829"/>
          </a:xfrm>
        </p:spPr>
        <p:txBody>
          <a:bodyPr/>
          <a:lstStyle/>
          <a:p>
            <a:r>
              <a:rPr lang="en-US" dirty="0">
                <a:solidFill>
                  <a:srgbClr val="00B1C1"/>
                </a:solidFill>
              </a:rPr>
              <a:t>Planning for Partnerships</a:t>
            </a:r>
            <a:endParaRPr lang="en-AU" dirty="0">
              <a:solidFill>
                <a:srgbClr val="00B1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34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4000" b="-1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BEFB9-A476-4F1C-AF56-95F0EFE2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73962"/>
                </a:solidFill>
              </a:rPr>
              <a:t>Partnership Stages and Building Blocks</a:t>
            </a:r>
            <a:endParaRPr lang="en-AU" b="1" dirty="0">
              <a:solidFill>
                <a:srgbClr val="C7396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7D0F-4A57-471E-A74F-392F1C1B6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352" y="2377439"/>
            <a:ext cx="5108448" cy="348386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4236B-C9FC-47C8-8CC7-C3956286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76963"/>
            <a:ext cx="12192000" cy="681037"/>
          </a:xfrm>
        </p:spPr>
        <p:txBody>
          <a:bodyPr/>
          <a:lstStyle/>
          <a:p>
            <a:r>
              <a:rPr lang="en-AU" dirty="0">
                <a:solidFill>
                  <a:srgbClr val="00B1C1"/>
                </a:solidFill>
              </a:rPr>
              <a:t>Planning for Partnerships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1DF2AA6-9DA7-43AE-BB6E-09CCBEE1034C}"/>
              </a:ext>
            </a:extLst>
          </p:cNvPr>
          <p:cNvSpPr/>
          <p:nvPr/>
        </p:nvSpPr>
        <p:spPr>
          <a:xfrm>
            <a:off x="1271017" y="2116075"/>
            <a:ext cx="3491314" cy="3483865"/>
          </a:xfrm>
          <a:prstGeom prst="ellipse">
            <a:avLst/>
          </a:prstGeom>
          <a:solidFill>
            <a:srgbClr val="00B1C1"/>
          </a:solidFill>
          <a:ln>
            <a:solidFill>
              <a:srgbClr val="00B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Partnership Stage 1</a:t>
            </a:r>
          </a:p>
          <a:p>
            <a:pPr algn="ctr"/>
            <a:endParaRPr lang="en-US" sz="2200" dirty="0">
              <a:solidFill>
                <a:schemeClr val="bg1"/>
              </a:solidFill>
            </a:endParaRP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Scoping and Establishing</a:t>
            </a:r>
            <a:endParaRPr lang="en-AU" sz="2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56A8D-E9BE-4174-90C4-DF331245B657}"/>
              </a:ext>
            </a:extLst>
          </p:cNvPr>
          <p:cNvSpPr txBox="1"/>
          <p:nvPr/>
        </p:nvSpPr>
        <p:spPr>
          <a:xfrm>
            <a:off x="6687312" y="2811566"/>
            <a:ext cx="42245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Relationships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r>
              <a:rPr lang="en-US" sz="2600" dirty="0"/>
              <a:t>Power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r>
              <a:rPr lang="en-US" sz="2600" dirty="0"/>
              <a:t>Vision, Mission and Purpose</a:t>
            </a:r>
            <a:endParaRPr lang="en-AU" sz="2600" dirty="0"/>
          </a:p>
        </p:txBody>
      </p:sp>
    </p:spTree>
    <p:extLst>
      <p:ext uri="{BB962C8B-B14F-4D97-AF65-F5344CB8AC3E}">
        <p14:creationId xmlns:p14="http://schemas.microsoft.com/office/powerpoint/2010/main" val="94972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156</Words>
  <Application>Microsoft Office PowerPoint</Application>
  <PresentationFormat>Widescreen</PresentationFormat>
  <Paragraphs>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Background</vt:lpstr>
      <vt:lpstr>PowerPoint Presentation</vt:lpstr>
      <vt:lpstr>PowerPoint Presentation</vt:lpstr>
      <vt:lpstr>Purpose</vt:lpstr>
      <vt:lpstr>To partner or not to partner?</vt:lpstr>
      <vt:lpstr>PowerPoint Presentation</vt:lpstr>
      <vt:lpstr>Planning for Partnership</vt:lpstr>
      <vt:lpstr>Partnership Stages and Building Blocks</vt:lpstr>
      <vt:lpstr>PowerPoint Presentation</vt:lpstr>
      <vt:lpstr>PowerPoint Presentation</vt:lpstr>
      <vt:lpstr>PowerPoint Presentation</vt:lpstr>
      <vt:lpstr>Partnership Building Blocks</vt:lpstr>
      <vt:lpstr>PowerPoint Presentation</vt:lpstr>
      <vt:lpstr>PowerPoint Presentation</vt:lpstr>
      <vt:lpstr>Building Partnering Capacity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Perroni</dc:creator>
  <cp:lastModifiedBy>Eva Perroni</cp:lastModifiedBy>
  <cp:revision>35</cp:revision>
  <dcterms:created xsi:type="dcterms:W3CDTF">2023-01-19T02:25:31Z</dcterms:created>
  <dcterms:modified xsi:type="dcterms:W3CDTF">2023-01-26T03:44:10Z</dcterms:modified>
</cp:coreProperties>
</file>