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4"/>
  </p:notesMasterIdLst>
  <p:handoutMasterIdLst>
    <p:handoutMasterId r:id="rId25"/>
  </p:handoutMasterIdLst>
  <p:sldIdLst>
    <p:sldId id="281" r:id="rId3"/>
    <p:sldId id="257" r:id="rId4"/>
    <p:sldId id="299" r:id="rId5"/>
    <p:sldId id="284" r:id="rId6"/>
    <p:sldId id="286" r:id="rId7"/>
    <p:sldId id="309" r:id="rId8"/>
    <p:sldId id="297" r:id="rId9"/>
    <p:sldId id="296" r:id="rId10"/>
    <p:sldId id="308" r:id="rId11"/>
    <p:sldId id="288" r:id="rId12"/>
    <p:sldId id="289" r:id="rId13"/>
    <p:sldId id="307" r:id="rId14"/>
    <p:sldId id="290" r:id="rId15"/>
    <p:sldId id="300" r:id="rId16"/>
    <p:sldId id="304" r:id="rId17"/>
    <p:sldId id="305" r:id="rId18"/>
    <p:sldId id="306" r:id="rId19"/>
    <p:sldId id="301" r:id="rId20"/>
    <p:sldId id="293" r:id="rId21"/>
    <p:sldId id="311" r:id="rId22"/>
    <p:sldId id="282" r:id="rId23"/>
  </p:sldIdLst>
  <p:sldSz cx="12192000" cy="6858000"/>
  <p:notesSz cx="6797675" cy="9926638"/>
  <p:defaultTextStyle>
    <a:defPPr>
      <a:defRPr lang="en-US"/>
    </a:defPPr>
    <a:lvl1pPr marL="0" algn="l" defTabSz="914128" rtl="0" eaLnBrk="1" latinLnBrk="0" hangingPunct="1">
      <a:defRPr sz="1900" kern="1200">
        <a:solidFill>
          <a:schemeClr val="tx1"/>
        </a:solidFill>
        <a:latin typeface="+mn-lt"/>
        <a:ea typeface="+mn-ea"/>
        <a:cs typeface="+mn-cs"/>
      </a:defRPr>
    </a:lvl1pPr>
    <a:lvl2pPr marL="457059" algn="l" defTabSz="914128" rtl="0" eaLnBrk="1" latinLnBrk="0" hangingPunct="1">
      <a:defRPr sz="1900" kern="1200">
        <a:solidFill>
          <a:schemeClr val="tx1"/>
        </a:solidFill>
        <a:latin typeface="+mn-lt"/>
        <a:ea typeface="+mn-ea"/>
        <a:cs typeface="+mn-cs"/>
      </a:defRPr>
    </a:lvl2pPr>
    <a:lvl3pPr marL="914128" algn="l" defTabSz="914128" rtl="0" eaLnBrk="1" latinLnBrk="0" hangingPunct="1">
      <a:defRPr sz="1900" kern="1200">
        <a:solidFill>
          <a:schemeClr val="tx1"/>
        </a:solidFill>
        <a:latin typeface="+mn-lt"/>
        <a:ea typeface="+mn-ea"/>
        <a:cs typeface="+mn-cs"/>
      </a:defRPr>
    </a:lvl3pPr>
    <a:lvl4pPr marL="1371192" algn="l" defTabSz="914128" rtl="0" eaLnBrk="1" latinLnBrk="0" hangingPunct="1">
      <a:defRPr sz="1900" kern="1200">
        <a:solidFill>
          <a:schemeClr val="tx1"/>
        </a:solidFill>
        <a:latin typeface="+mn-lt"/>
        <a:ea typeface="+mn-ea"/>
        <a:cs typeface="+mn-cs"/>
      </a:defRPr>
    </a:lvl4pPr>
    <a:lvl5pPr marL="1828256" algn="l" defTabSz="914128" rtl="0" eaLnBrk="1" latinLnBrk="0" hangingPunct="1">
      <a:defRPr sz="1900" kern="1200">
        <a:solidFill>
          <a:schemeClr val="tx1"/>
        </a:solidFill>
        <a:latin typeface="+mn-lt"/>
        <a:ea typeface="+mn-ea"/>
        <a:cs typeface="+mn-cs"/>
      </a:defRPr>
    </a:lvl5pPr>
    <a:lvl6pPr marL="2285326" algn="l" defTabSz="914128" rtl="0" eaLnBrk="1" latinLnBrk="0" hangingPunct="1">
      <a:defRPr sz="1900" kern="1200">
        <a:solidFill>
          <a:schemeClr val="tx1"/>
        </a:solidFill>
        <a:latin typeface="+mn-lt"/>
        <a:ea typeface="+mn-ea"/>
        <a:cs typeface="+mn-cs"/>
      </a:defRPr>
    </a:lvl6pPr>
    <a:lvl7pPr marL="2742382" algn="l" defTabSz="914128" rtl="0" eaLnBrk="1" latinLnBrk="0" hangingPunct="1">
      <a:defRPr sz="1900" kern="1200">
        <a:solidFill>
          <a:schemeClr val="tx1"/>
        </a:solidFill>
        <a:latin typeface="+mn-lt"/>
        <a:ea typeface="+mn-ea"/>
        <a:cs typeface="+mn-cs"/>
      </a:defRPr>
    </a:lvl7pPr>
    <a:lvl8pPr marL="3199440" algn="l" defTabSz="914128" rtl="0" eaLnBrk="1" latinLnBrk="0" hangingPunct="1">
      <a:defRPr sz="1900" kern="1200">
        <a:solidFill>
          <a:schemeClr val="tx1"/>
        </a:solidFill>
        <a:latin typeface="+mn-lt"/>
        <a:ea typeface="+mn-ea"/>
        <a:cs typeface="+mn-cs"/>
      </a:defRPr>
    </a:lvl8pPr>
    <a:lvl9pPr marL="3656499" algn="l" defTabSz="91412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93A"/>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autoAdjust="0"/>
  </p:normalViewPr>
  <p:slideViewPr>
    <p:cSldViewPr snapToGrid="0">
      <p:cViewPr varScale="1">
        <p:scale>
          <a:sx n="99" d="100"/>
          <a:sy n="99" d="100"/>
        </p:scale>
        <p:origin x="31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3306" y="84"/>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AD3EEE4-FDA4-468C-91F2-876A802F9F6B}" type="datetimeFigureOut">
              <a:rPr lang="en-US" smtClean="0"/>
              <a:t>2/6/2019</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A533623-572A-45E8-9232-B6A0FAA1540A}" type="slidenum">
              <a:rPr lang="en-US" smtClean="0"/>
              <a:t>‹#›</a:t>
            </a:fld>
            <a:endParaRPr lang="en-US" dirty="0"/>
          </a:p>
        </p:txBody>
      </p:sp>
    </p:spTree>
    <p:extLst>
      <p:ext uri="{BB962C8B-B14F-4D97-AF65-F5344CB8AC3E}">
        <p14:creationId xmlns:p14="http://schemas.microsoft.com/office/powerpoint/2010/main" val="247227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F85BFD4-759E-4A1C-BC38-E806E1B94A99}" type="datetimeFigureOut">
              <a:rPr lang="en-US" smtClean="0"/>
              <a:t>2/6/2019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716320-9AB9-4891-BF17-A4AE47BDA426}" type="slidenum">
              <a:rPr lang="en-US" smtClean="0"/>
              <a:t>‹#›</a:t>
            </a:fld>
            <a:endParaRPr lang="en-US" dirty="0"/>
          </a:p>
        </p:txBody>
      </p:sp>
    </p:spTree>
    <p:extLst>
      <p:ext uri="{BB962C8B-B14F-4D97-AF65-F5344CB8AC3E}">
        <p14:creationId xmlns:p14="http://schemas.microsoft.com/office/powerpoint/2010/main" val="2974807612"/>
      </p:ext>
    </p:extLst>
  </p:cSld>
  <p:clrMap bg1="lt1" tx1="dk1" bg2="lt2" tx2="dk2" accent1="accent1" accent2="accent2" accent3="accent3" accent4="accent4" accent5="accent5" accent6="accent6" hlink="hlink" folHlink="folHlink"/>
  <p:notesStyle>
    <a:lvl1pPr marL="0" algn="l" defTabSz="914128" rtl="0" eaLnBrk="1" latinLnBrk="0" hangingPunct="1">
      <a:defRPr sz="1200" kern="1200">
        <a:solidFill>
          <a:schemeClr val="tx1"/>
        </a:solidFill>
        <a:latin typeface="+mn-lt"/>
        <a:ea typeface="+mn-ea"/>
        <a:cs typeface="+mn-cs"/>
      </a:defRPr>
    </a:lvl1pPr>
    <a:lvl2pPr marL="457059" algn="l" defTabSz="914128" rtl="0" eaLnBrk="1" latinLnBrk="0" hangingPunct="1">
      <a:defRPr sz="1200" kern="1200">
        <a:solidFill>
          <a:schemeClr val="tx1"/>
        </a:solidFill>
        <a:latin typeface="+mn-lt"/>
        <a:ea typeface="+mn-ea"/>
        <a:cs typeface="+mn-cs"/>
      </a:defRPr>
    </a:lvl2pPr>
    <a:lvl3pPr marL="914128" algn="l" defTabSz="914128" rtl="0" eaLnBrk="1" latinLnBrk="0" hangingPunct="1">
      <a:defRPr sz="1200" kern="1200">
        <a:solidFill>
          <a:schemeClr val="tx1"/>
        </a:solidFill>
        <a:latin typeface="+mn-lt"/>
        <a:ea typeface="+mn-ea"/>
        <a:cs typeface="+mn-cs"/>
      </a:defRPr>
    </a:lvl3pPr>
    <a:lvl4pPr marL="1371192" algn="l" defTabSz="914128" rtl="0" eaLnBrk="1" latinLnBrk="0" hangingPunct="1">
      <a:defRPr sz="1200" kern="1200">
        <a:solidFill>
          <a:schemeClr val="tx1"/>
        </a:solidFill>
        <a:latin typeface="+mn-lt"/>
        <a:ea typeface="+mn-ea"/>
        <a:cs typeface="+mn-cs"/>
      </a:defRPr>
    </a:lvl4pPr>
    <a:lvl5pPr marL="1828256" algn="l" defTabSz="914128" rtl="0" eaLnBrk="1" latinLnBrk="0" hangingPunct="1">
      <a:defRPr sz="1200" kern="1200">
        <a:solidFill>
          <a:schemeClr val="tx1"/>
        </a:solidFill>
        <a:latin typeface="+mn-lt"/>
        <a:ea typeface="+mn-ea"/>
        <a:cs typeface="+mn-cs"/>
      </a:defRPr>
    </a:lvl5pPr>
    <a:lvl6pPr marL="2285326" algn="l" defTabSz="914128" rtl="0" eaLnBrk="1" latinLnBrk="0" hangingPunct="1">
      <a:defRPr sz="1200" kern="1200">
        <a:solidFill>
          <a:schemeClr val="tx1"/>
        </a:solidFill>
        <a:latin typeface="+mn-lt"/>
        <a:ea typeface="+mn-ea"/>
        <a:cs typeface="+mn-cs"/>
      </a:defRPr>
    </a:lvl6pPr>
    <a:lvl7pPr marL="2742382" algn="l" defTabSz="914128" rtl="0" eaLnBrk="1" latinLnBrk="0" hangingPunct="1">
      <a:defRPr sz="1200" kern="1200">
        <a:solidFill>
          <a:schemeClr val="tx1"/>
        </a:solidFill>
        <a:latin typeface="+mn-lt"/>
        <a:ea typeface="+mn-ea"/>
        <a:cs typeface="+mn-cs"/>
      </a:defRPr>
    </a:lvl7pPr>
    <a:lvl8pPr marL="3199440" algn="l" defTabSz="914128" rtl="0" eaLnBrk="1" latinLnBrk="0" hangingPunct="1">
      <a:defRPr sz="1200" kern="1200">
        <a:solidFill>
          <a:schemeClr val="tx1"/>
        </a:solidFill>
        <a:latin typeface="+mn-lt"/>
        <a:ea typeface="+mn-ea"/>
        <a:cs typeface="+mn-cs"/>
      </a:defRPr>
    </a:lvl8pPr>
    <a:lvl9pPr marL="3656499" algn="l" defTabSz="9141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a:t>
            </a:fld>
            <a:endParaRPr lang="en-US" dirty="0"/>
          </a:p>
        </p:txBody>
      </p:sp>
    </p:spTree>
    <p:extLst>
      <p:ext uri="{BB962C8B-B14F-4D97-AF65-F5344CB8AC3E}">
        <p14:creationId xmlns:p14="http://schemas.microsoft.com/office/powerpoint/2010/main" val="101739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10</a:t>
            </a:fld>
            <a:endParaRPr lang="en-US" dirty="0"/>
          </a:p>
        </p:txBody>
      </p:sp>
    </p:spTree>
    <p:extLst>
      <p:ext uri="{BB962C8B-B14F-4D97-AF65-F5344CB8AC3E}">
        <p14:creationId xmlns:p14="http://schemas.microsoft.com/office/powerpoint/2010/main" val="3038123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11</a:t>
            </a:fld>
            <a:endParaRPr lang="en-US" dirty="0"/>
          </a:p>
        </p:txBody>
      </p:sp>
    </p:spTree>
    <p:extLst>
      <p:ext uri="{BB962C8B-B14F-4D97-AF65-F5344CB8AC3E}">
        <p14:creationId xmlns:p14="http://schemas.microsoft.com/office/powerpoint/2010/main" val="3281764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12</a:t>
            </a:fld>
            <a:endParaRPr lang="en-US" dirty="0"/>
          </a:p>
        </p:txBody>
      </p:sp>
    </p:spTree>
    <p:extLst>
      <p:ext uri="{BB962C8B-B14F-4D97-AF65-F5344CB8AC3E}">
        <p14:creationId xmlns:p14="http://schemas.microsoft.com/office/powerpoint/2010/main" val="191457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13</a:t>
            </a:fld>
            <a:endParaRPr lang="en-US" dirty="0"/>
          </a:p>
        </p:txBody>
      </p:sp>
    </p:spTree>
    <p:extLst>
      <p:ext uri="{BB962C8B-B14F-4D97-AF65-F5344CB8AC3E}">
        <p14:creationId xmlns:p14="http://schemas.microsoft.com/office/powerpoint/2010/main" val="188044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14</a:t>
            </a:fld>
            <a:endParaRPr lang="en-US" dirty="0"/>
          </a:p>
        </p:txBody>
      </p:sp>
    </p:spTree>
    <p:extLst>
      <p:ext uri="{BB962C8B-B14F-4D97-AF65-F5344CB8AC3E}">
        <p14:creationId xmlns:p14="http://schemas.microsoft.com/office/powerpoint/2010/main" val="3774542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18</a:t>
            </a:fld>
            <a:endParaRPr lang="en-US" dirty="0"/>
          </a:p>
        </p:txBody>
      </p:sp>
    </p:spTree>
    <p:extLst>
      <p:ext uri="{BB962C8B-B14F-4D97-AF65-F5344CB8AC3E}">
        <p14:creationId xmlns:p14="http://schemas.microsoft.com/office/powerpoint/2010/main" val="1058053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19</a:t>
            </a:fld>
            <a:endParaRPr lang="en-US" dirty="0"/>
          </a:p>
        </p:txBody>
      </p:sp>
    </p:spTree>
    <p:extLst>
      <p:ext uri="{BB962C8B-B14F-4D97-AF65-F5344CB8AC3E}">
        <p14:creationId xmlns:p14="http://schemas.microsoft.com/office/powerpoint/2010/main" val="2745950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21</a:t>
            </a:fld>
            <a:endParaRPr lang="en-US" dirty="0"/>
          </a:p>
        </p:txBody>
      </p:sp>
    </p:spTree>
    <p:extLst>
      <p:ext uri="{BB962C8B-B14F-4D97-AF65-F5344CB8AC3E}">
        <p14:creationId xmlns:p14="http://schemas.microsoft.com/office/powerpoint/2010/main" val="1201337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2</a:t>
            </a:fld>
            <a:endParaRPr lang="en-US" dirty="0"/>
          </a:p>
        </p:txBody>
      </p:sp>
    </p:spTree>
    <p:extLst>
      <p:ext uri="{BB962C8B-B14F-4D97-AF65-F5344CB8AC3E}">
        <p14:creationId xmlns:p14="http://schemas.microsoft.com/office/powerpoint/2010/main" val="364959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3</a:t>
            </a:fld>
            <a:endParaRPr lang="en-US" dirty="0"/>
          </a:p>
        </p:txBody>
      </p:sp>
    </p:spTree>
    <p:extLst>
      <p:ext uri="{BB962C8B-B14F-4D97-AF65-F5344CB8AC3E}">
        <p14:creationId xmlns:p14="http://schemas.microsoft.com/office/powerpoint/2010/main" val="3990007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4</a:t>
            </a:fld>
            <a:endParaRPr lang="en-US" dirty="0"/>
          </a:p>
        </p:txBody>
      </p:sp>
    </p:spTree>
    <p:extLst>
      <p:ext uri="{BB962C8B-B14F-4D97-AF65-F5344CB8AC3E}">
        <p14:creationId xmlns:p14="http://schemas.microsoft.com/office/powerpoint/2010/main" val="2116628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5</a:t>
            </a:fld>
            <a:endParaRPr lang="en-US" dirty="0"/>
          </a:p>
        </p:txBody>
      </p:sp>
    </p:spTree>
    <p:extLst>
      <p:ext uri="{BB962C8B-B14F-4D97-AF65-F5344CB8AC3E}">
        <p14:creationId xmlns:p14="http://schemas.microsoft.com/office/powerpoint/2010/main" val="194047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6</a:t>
            </a:fld>
            <a:endParaRPr lang="en-US" dirty="0"/>
          </a:p>
        </p:txBody>
      </p:sp>
    </p:spTree>
    <p:extLst>
      <p:ext uri="{BB962C8B-B14F-4D97-AF65-F5344CB8AC3E}">
        <p14:creationId xmlns:p14="http://schemas.microsoft.com/office/powerpoint/2010/main" val="377543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8716320-9AB9-4891-BF17-A4AE47BDA426}" type="slidenum">
              <a:rPr lang="en-US" smtClean="0"/>
              <a:t>7</a:t>
            </a:fld>
            <a:endParaRPr lang="en-US" dirty="0"/>
          </a:p>
        </p:txBody>
      </p:sp>
    </p:spTree>
    <p:extLst>
      <p:ext uri="{BB962C8B-B14F-4D97-AF65-F5344CB8AC3E}">
        <p14:creationId xmlns:p14="http://schemas.microsoft.com/office/powerpoint/2010/main" val="296561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8</a:t>
            </a:fld>
            <a:endParaRPr lang="en-US" dirty="0"/>
          </a:p>
        </p:txBody>
      </p:sp>
    </p:spTree>
    <p:extLst>
      <p:ext uri="{BB962C8B-B14F-4D97-AF65-F5344CB8AC3E}">
        <p14:creationId xmlns:p14="http://schemas.microsoft.com/office/powerpoint/2010/main" val="3486292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16320-9AB9-4891-BF17-A4AE47BDA426}" type="slidenum">
              <a:rPr lang="en-US" smtClean="0"/>
              <a:t>9</a:t>
            </a:fld>
            <a:endParaRPr lang="en-US" dirty="0"/>
          </a:p>
        </p:txBody>
      </p:sp>
    </p:spTree>
    <p:extLst>
      <p:ext uri="{BB962C8B-B14F-4D97-AF65-F5344CB8AC3E}">
        <p14:creationId xmlns:p14="http://schemas.microsoft.com/office/powerpoint/2010/main" val="130612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59" indent="0" algn="ctr">
              <a:buNone/>
              <a:defRPr sz="2000"/>
            </a:lvl2pPr>
            <a:lvl3pPr marL="914128" indent="0" algn="ctr">
              <a:buNone/>
              <a:defRPr sz="1900"/>
            </a:lvl3pPr>
            <a:lvl4pPr marL="1371192" indent="0" algn="ctr">
              <a:buNone/>
              <a:defRPr sz="1600"/>
            </a:lvl4pPr>
            <a:lvl5pPr marL="1828256" indent="0" algn="ctr">
              <a:buNone/>
              <a:defRPr sz="1600"/>
            </a:lvl5pPr>
            <a:lvl6pPr marL="2285326" indent="0" algn="ctr">
              <a:buNone/>
              <a:defRPr sz="1600"/>
            </a:lvl6pPr>
            <a:lvl7pPr marL="2742382" indent="0" algn="ctr">
              <a:buNone/>
              <a:defRPr sz="1600"/>
            </a:lvl7pPr>
            <a:lvl8pPr marL="3199440" indent="0" algn="ctr">
              <a:buNone/>
              <a:defRPr sz="1600"/>
            </a:lvl8pPr>
            <a:lvl9pPr marL="365649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2350754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13414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1"/>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309225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A5D3A71-C001-4A9D-9335-36F9EBD569CC}" type="slidenum">
              <a:rPr lang="en-AU" smtClean="0"/>
              <a:t>‹#›</a:t>
            </a:fld>
            <a:endParaRPr lang="en-AU" dirty="0"/>
          </a:p>
        </p:txBody>
      </p:sp>
      <p:sp>
        <p:nvSpPr>
          <p:cNvPr id="7" name="Right Triangle 6"/>
          <p:cNvSpPr/>
          <p:nvPr userDrawn="1"/>
        </p:nvSpPr>
        <p:spPr>
          <a:xfrm flipH="1">
            <a:off x="0" y="4855361"/>
            <a:ext cx="12192000" cy="2002665"/>
          </a:xfrm>
          <a:prstGeom prst="rtTriangle">
            <a:avLst/>
          </a:prstGeom>
          <a:solidFill>
            <a:srgbClr val="5F193A"/>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18" rIns="91416" bIns="45718" rtlCol="0" anchor="ctr"/>
          <a:lstStyle/>
          <a:p>
            <a:pPr algn="ctr"/>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9166" y="5534367"/>
            <a:ext cx="2633889" cy="1095511"/>
          </a:xfrm>
          <a:prstGeom prst="rect">
            <a:avLst/>
          </a:prstGeom>
        </p:spPr>
      </p:pic>
      <p:sp>
        <p:nvSpPr>
          <p:cNvPr id="10" name="Rectangle 9"/>
          <p:cNvSpPr/>
          <p:nvPr userDrawn="1"/>
        </p:nvSpPr>
        <p:spPr>
          <a:xfrm>
            <a:off x="0" y="26"/>
            <a:ext cx="12192000" cy="85634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18" rIns="91416" bIns="45718" rtlCol="0" anchor="ctr"/>
          <a:lstStyle/>
          <a:p>
            <a:pPr algn="ctr"/>
            <a:endParaRPr lang="en-AU" dirty="0"/>
          </a:p>
        </p:txBody>
      </p:sp>
    </p:spTree>
    <p:extLst>
      <p:ext uri="{BB962C8B-B14F-4D97-AF65-F5344CB8AC3E}">
        <p14:creationId xmlns:p14="http://schemas.microsoft.com/office/powerpoint/2010/main" val="421337149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059" indent="0" algn="ctr">
              <a:buNone/>
              <a:defRPr sz="2000"/>
            </a:lvl2pPr>
            <a:lvl3pPr marL="914128" indent="0" algn="ctr">
              <a:buNone/>
              <a:defRPr sz="1900"/>
            </a:lvl3pPr>
            <a:lvl4pPr marL="1371192" indent="0" algn="ctr">
              <a:buNone/>
              <a:defRPr sz="1600"/>
            </a:lvl4pPr>
            <a:lvl5pPr marL="1828256" indent="0" algn="ctr">
              <a:buNone/>
              <a:defRPr sz="1600"/>
            </a:lvl5pPr>
            <a:lvl6pPr marL="2285326" indent="0" algn="ctr">
              <a:buNone/>
              <a:defRPr sz="1600"/>
            </a:lvl6pPr>
            <a:lvl7pPr marL="2742382" indent="0" algn="ctr">
              <a:buNone/>
              <a:defRPr sz="1600"/>
            </a:lvl7pPr>
            <a:lvl8pPr marL="3199440" indent="0" algn="ctr">
              <a:buNone/>
              <a:defRPr sz="1600"/>
            </a:lvl8pPr>
            <a:lvl9pPr marL="3656499"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340B25A-F9E8-4E89-9664-A3C886CBA493}" type="slidenum">
              <a:rPr lang="en-AU" smtClean="0"/>
              <a:t>‹#›</a:t>
            </a:fld>
            <a:endParaRPr lang="en-AU" dirty="0"/>
          </a:p>
        </p:txBody>
      </p:sp>
      <p:pic>
        <p:nvPicPr>
          <p:cNvPr id="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433" cy="6858000"/>
          </a:xfrm>
          <a:prstGeom prst="rect">
            <a:avLst/>
          </a:prstGeom>
        </p:spPr>
      </p:pic>
    </p:spTree>
    <p:extLst>
      <p:ext uri="{BB962C8B-B14F-4D97-AF65-F5344CB8AC3E}">
        <p14:creationId xmlns:p14="http://schemas.microsoft.com/office/powerpoint/2010/main" val="334581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29" y="-298"/>
            <a:ext cx="12193057" cy="6858595"/>
          </a:xfrm>
          <a:prstGeom prst="rect">
            <a:avLst/>
          </a:prstGeom>
        </p:spPr>
      </p:pic>
      <p:sp>
        <p:nvSpPr>
          <p:cNvPr id="2" name="Title 1"/>
          <p:cNvSpPr>
            <a:spLocks noGrp="1"/>
          </p:cNvSpPr>
          <p:nvPr>
            <p:ph type="title"/>
          </p:nvPr>
        </p:nvSpPr>
        <p:spPr/>
        <p:txBody>
          <a:bodyPr/>
          <a:lstStyle>
            <a:lvl1pPr>
              <a:defRPr baseline="0"/>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100103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529" y="-298"/>
            <a:ext cx="12193057" cy="6858595"/>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2921001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4"/>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059" indent="0">
              <a:buNone/>
              <a:defRPr sz="2000">
                <a:solidFill>
                  <a:schemeClr val="tx1">
                    <a:tint val="75000"/>
                  </a:schemeClr>
                </a:solidFill>
              </a:defRPr>
            </a:lvl2pPr>
            <a:lvl3pPr marL="914128" indent="0">
              <a:buNone/>
              <a:defRPr sz="1900">
                <a:solidFill>
                  <a:schemeClr val="tx1">
                    <a:tint val="75000"/>
                  </a:schemeClr>
                </a:solidFill>
              </a:defRPr>
            </a:lvl3pPr>
            <a:lvl4pPr marL="1371192" indent="0">
              <a:buNone/>
              <a:defRPr sz="1600">
                <a:solidFill>
                  <a:schemeClr val="tx1">
                    <a:tint val="75000"/>
                  </a:schemeClr>
                </a:solidFill>
              </a:defRPr>
            </a:lvl4pPr>
            <a:lvl5pPr marL="1828256" indent="0">
              <a:buNone/>
              <a:defRPr sz="1600">
                <a:solidFill>
                  <a:schemeClr val="tx1">
                    <a:tint val="75000"/>
                  </a:schemeClr>
                </a:solidFill>
              </a:defRPr>
            </a:lvl5pPr>
            <a:lvl6pPr marL="2285326" indent="0">
              <a:buNone/>
              <a:defRPr sz="1600">
                <a:solidFill>
                  <a:schemeClr val="tx1">
                    <a:tint val="75000"/>
                  </a:schemeClr>
                </a:solidFill>
              </a:defRPr>
            </a:lvl6pPr>
            <a:lvl7pPr marL="2742382" indent="0">
              <a:buNone/>
              <a:defRPr sz="1600">
                <a:solidFill>
                  <a:schemeClr val="tx1">
                    <a:tint val="75000"/>
                  </a:schemeClr>
                </a:solidFill>
              </a:defRPr>
            </a:lvl7pPr>
            <a:lvl8pPr marL="3199440" indent="0">
              <a:buNone/>
              <a:defRPr sz="1600">
                <a:solidFill>
                  <a:schemeClr val="tx1">
                    <a:tint val="75000"/>
                  </a:schemeClr>
                </a:solidFill>
              </a:defRPr>
            </a:lvl8pPr>
            <a:lvl9pPr marL="365649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1970072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2152757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59" indent="0">
              <a:buNone/>
              <a:defRPr sz="2000" b="1"/>
            </a:lvl2pPr>
            <a:lvl3pPr marL="914128" indent="0">
              <a:buNone/>
              <a:defRPr sz="1900" b="1"/>
            </a:lvl3pPr>
            <a:lvl4pPr marL="1371192" indent="0">
              <a:buNone/>
              <a:defRPr sz="1600" b="1"/>
            </a:lvl4pPr>
            <a:lvl5pPr marL="1828256" indent="0">
              <a:buNone/>
              <a:defRPr sz="1600" b="1"/>
            </a:lvl5pPr>
            <a:lvl6pPr marL="2285326" indent="0">
              <a:buNone/>
              <a:defRPr sz="1600" b="1"/>
            </a:lvl6pPr>
            <a:lvl7pPr marL="2742382" indent="0">
              <a:buNone/>
              <a:defRPr sz="1600" b="1"/>
            </a:lvl7pPr>
            <a:lvl8pPr marL="3199440" indent="0">
              <a:buNone/>
              <a:defRPr sz="1600" b="1"/>
            </a:lvl8pPr>
            <a:lvl9pPr marL="365649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59" indent="0">
              <a:buNone/>
              <a:defRPr sz="2000" b="1"/>
            </a:lvl2pPr>
            <a:lvl3pPr marL="914128" indent="0">
              <a:buNone/>
              <a:defRPr sz="1900" b="1"/>
            </a:lvl3pPr>
            <a:lvl4pPr marL="1371192" indent="0">
              <a:buNone/>
              <a:defRPr sz="1600" b="1"/>
            </a:lvl4pPr>
            <a:lvl5pPr marL="1828256" indent="0">
              <a:buNone/>
              <a:defRPr sz="1600" b="1"/>
            </a:lvl5pPr>
            <a:lvl6pPr marL="2285326" indent="0">
              <a:buNone/>
              <a:defRPr sz="1600" b="1"/>
            </a:lvl6pPr>
            <a:lvl7pPr marL="2742382" indent="0">
              <a:buNone/>
              <a:defRPr sz="1600" b="1"/>
            </a:lvl7pPr>
            <a:lvl8pPr marL="3199440" indent="0">
              <a:buNone/>
              <a:defRPr sz="1600" b="1"/>
            </a:lvl8pPr>
            <a:lvl9pPr marL="365649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4127143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338056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619547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38501458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5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59" indent="0">
              <a:buNone/>
              <a:defRPr sz="1500"/>
            </a:lvl2pPr>
            <a:lvl3pPr marL="914128" indent="0">
              <a:buNone/>
              <a:defRPr sz="1200"/>
            </a:lvl3pPr>
            <a:lvl4pPr marL="1371192" indent="0">
              <a:buNone/>
              <a:defRPr sz="1100"/>
            </a:lvl4pPr>
            <a:lvl5pPr marL="1828256" indent="0">
              <a:buNone/>
              <a:defRPr sz="1100"/>
            </a:lvl5pPr>
            <a:lvl6pPr marL="2285326" indent="0">
              <a:buNone/>
              <a:defRPr sz="1100"/>
            </a:lvl6pPr>
            <a:lvl7pPr marL="2742382" indent="0">
              <a:buNone/>
              <a:defRPr sz="1100"/>
            </a:lvl7pPr>
            <a:lvl8pPr marL="3199440" indent="0">
              <a:buNone/>
              <a:defRPr sz="1100"/>
            </a:lvl8pPr>
            <a:lvl9pPr marL="3656499"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1265906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52"/>
            <a:ext cx="6172200" cy="4873625"/>
          </a:xfrm>
        </p:spPr>
        <p:txBody>
          <a:bodyPr/>
          <a:lstStyle>
            <a:lvl1pPr marL="0" indent="0">
              <a:buNone/>
              <a:defRPr sz="3200"/>
            </a:lvl1pPr>
            <a:lvl2pPr marL="457059" indent="0">
              <a:buNone/>
              <a:defRPr sz="2800"/>
            </a:lvl2pPr>
            <a:lvl3pPr marL="914128" indent="0">
              <a:buNone/>
              <a:defRPr sz="2400"/>
            </a:lvl3pPr>
            <a:lvl4pPr marL="1371192" indent="0">
              <a:buNone/>
              <a:defRPr sz="2000"/>
            </a:lvl4pPr>
            <a:lvl5pPr marL="1828256" indent="0">
              <a:buNone/>
              <a:defRPr sz="2000"/>
            </a:lvl5pPr>
            <a:lvl6pPr marL="2285326" indent="0">
              <a:buNone/>
              <a:defRPr sz="2000"/>
            </a:lvl6pPr>
            <a:lvl7pPr marL="2742382" indent="0">
              <a:buNone/>
              <a:defRPr sz="2000"/>
            </a:lvl7pPr>
            <a:lvl8pPr marL="3199440" indent="0">
              <a:buNone/>
              <a:defRPr sz="2000"/>
            </a:lvl8pPr>
            <a:lvl9pPr marL="3656499" indent="0">
              <a:buNone/>
              <a:defRPr sz="2000"/>
            </a:lvl9pPr>
          </a:lstStyle>
          <a:p>
            <a:endParaRPr lang="en-AU"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59" indent="0">
              <a:buNone/>
              <a:defRPr sz="1500"/>
            </a:lvl2pPr>
            <a:lvl3pPr marL="914128" indent="0">
              <a:buNone/>
              <a:defRPr sz="1200"/>
            </a:lvl3pPr>
            <a:lvl4pPr marL="1371192" indent="0">
              <a:buNone/>
              <a:defRPr sz="1100"/>
            </a:lvl4pPr>
            <a:lvl5pPr marL="1828256" indent="0">
              <a:buNone/>
              <a:defRPr sz="1100"/>
            </a:lvl5pPr>
            <a:lvl6pPr marL="2285326" indent="0">
              <a:buNone/>
              <a:defRPr sz="1100"/>
            </a:lvl6pPr>
            <a:lvl7pPr marL="2742382" indent="0">
              <a:buNone/>
              <a:defRPr sz="1100"/>
            </a:lvl7pPr>
            <a:lvl8pPr marL="3199440" indent="0">
              <a:buNone/>
              <a:defRPr sz="1100"/>
            </a:lvl8pPr>
            <a:lvl9pPr marL="3656499"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861032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117334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1"/>
            <a:ext cx="2628900" cy="5811839"/>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3" y="365141"/>
            <a:ext cx="7734300" cy="581183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12B5FB5-77C2-4691-9194-0775F7F7DA84}" type="datetimeFigureOut">
              <a:rPr lang="en-AU" smtClean="0"/>
              <a:t>6/02/2019</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340B25A-F9E8-4E89-9664-A3C886CBA493}" type="slidenum">
              <a:rPr lang="en-AU" smtClean="0"/>
              <a:t>‹#›</a:t>
            </a:fld>
            <a:endParaRPr lang="en-AU" dirty="0"/>
          </a:p>
        </p:txBody>
      </p:sp>
    </p:spTree>
    <p:extLst>
      <p:ext uri="{BB962C8B-B14F-4D97-AF65-F5344CB8AC3E}">
        <p14:creationId xmlns:p14="http://schemas.microsoft.com/office/powerpoint/2010/main" val="391142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6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tint val="75000"/>
                  </a:schemeClr>
                </a:solidFill>
              </a:defRPr>
            </a:lvl1pPr>
            <a:lvl2pPr marL="457059" indent="0">
              <a:buNone/>
              <a:defRPr sz="2000">
                <a:solidFill>
                  <a:schemeClr val="tx1">
                    <a:tint val="75000"/>
                  </a:schemeClr>
                </a:solidFill>
              </a:defRPr>
            </a:lvl2pPr>
            <a:lvl3pPr marL="914128" indent="0">
              <a:buNone/>
              <a:defRPr sz="1900">
                <a:solidFill>
                  <a:schemeClr val="tx1">
                    <a:tint val="75000"/>
                  </a:schemeClr>
                </a:solidFill>
              </a:defRPr>
            </a:lvl3pPr>
            <a:lvl4pPr marL="1371192" indent="0">
              <a:buNone/>
              <a:defRPr sz="1600">
                <a:solidFill>
                  <a:schemeClr val="tx1">
                    <a:tint val="75000"/>
                  </a:schemeClr>
                </a:solidFill>
              </a:defRPr>
            </a:lvl4pPr>
            <a:lvl5pPr marL="1828256" indent="0">
              <a:buNone/>
              <a:defRPr sz="1600">
                <a:solidFill>
                  <a:schemeClr val="tx1">
                    <a:tint val="75000"/>
                  </a:schemeClr>
                </a:solidFill>
              </a:defRPr>
            </a:lvl5pPr>
            <a:lvl6pPr marL="2285326" indent="0">
              <a:buNone/>
              <a:defRPr sz="1600">
                <a:solidFill>
                  <a:schemeClr val="tx1">
                    <a:tint val="75000"/>
                  </a:schemeClr>
                </a:solidFill>
              </a:defRPr>
            </a:lvl6pPr>
            <a:lvl7pPr marL="2742382" indent="0">
              <a:buNone/>
              <a:defRPr sz="1600">
                <a:solidFill>
                  <a:schemeClr val="tx1">
                    <a:tint val="75000"/>
                  </a:schemeClr>
                </a:solidFill>
              </a:defRPr>
            </a:lvl7pPr>
            <a:lvl8pPr marL="3199440" indent="0">
              <a:buNone/>
              <a:defRPr sz="1600">
                <a:solidFill>
                  <a:schemeClr val="tx1">
                    <a:tint val="75000"/>
                  </a:schemeClr>
                </a:solidFill>
              </a:defRPr>
            </a:lvl8pPr>
            <a:lvl9pPr marL="365649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368091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234436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059" indent="0">
              <a:buNone/>
              <a:defRPr sz="2000" b="1"/>
            </a:lvl2pPr>
            <a:lvl3pPr marL="914128" indent="0">
              <a:buNone/>
              <a:defRPr sz="1900" b="1"/>
            </a:lvl3pPr>
            <a:lvl4pPr marL="1371192" indent="0">
              <a:buNone/>
              <a:defRPr sz="1600" b="1"/>
            </a:lvl4pPr>
            <a:lvl5pPr marL="1828256" indent="0">
              <a:buNone/>
              <a:defRPr sz="1600" b="1"/>
            </a:lvl5pPr>
            <a:lvl6pPr marL="2285326" indent="0">
              <a:buNone/>
              <a:defRPr sz="1600" b="1"/>
            </a:lvl6pPr>
            <a:lvl7pPr marL="2742382" indent="0">
              <a:buNone/>
              <a:defRPr sz="1600" b="1"/>
            </a:lvl7pPr>
            <a:lvl8pPr marL="3199440" indent="0">
              <a:buNone/>
              <a:defRPr sz="1600" b="1"/>
            </a:lvl8pPr>
            <a:lvl9pPr marL="365649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059" indent="0">
              <a:buNone/>
              <a:defRPr sz="2000" b="1"/>
            </a:lvl2pPr>
            <a:lvl3pPr marL="914128" indent="0">
              <a:buNone/>
              <a:defRPr sz="1900" b="1"/>
            </a:lvl3pPr>
            <a:lvl4pPr marL="1371192" indent="0">
              <a:buNone/>
              <a:defRPr sz="1600" b="1"/>
            </a:lvl4pPr>
            <a:lvl5pPr marL="1828256" indent="0">
              <a:buNone/>
              <a:defRPr sz="1600" b="1"/>
            </a:lvl5pPr>
            <a:lvl6pPr marL="2285326" indent="0">
              <a:buNone/>
              <a:defRPr sz="1600" b="1"/>
            </a:lvl6pPr>
            <a:lvl7pPr marL="2742382" indent="0">
              <a:buNone/>
              <a:defRPr sz="1600" b="1"/>
            </a:lvl7pPr>
            <a:lvl8pPr marL="3199440" indent="0">
              <a:buNone/>
              <a:defRPr sz="1600" b="1"/>
            </a:lvl8pPr>
            <a:lvl9pPr marL="365649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274389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2495687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4799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52"/>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59" indent="0">
              <a:buNone/>
              <a:defRPr sz="1500"/>
            </a:lvl2pPr>
            <a:lvl3pPr marL="914128" indent="0">
              <a:buNone/>
              <a:defRPr sz="1200"/>
            </a:lvl3pPr>
            <a:lvl4pPr marL="1371192" indent="0">
              <a:buNone/>
              <a:defRPr sz="1100"/>
            </a:lvl4pPr>
            <a:lvl5pPr marL="1828256" indent="0">
              <a:buNone/>
              <a:defRPr sz="1100"/>
            </a:lvl5pPr>
            <a:lvl6pPr marL="2285326" indent="0">
              <a:buNone/>
              <a:defRPr sz="1100"/>
            </a:lvl6pPr>
            <a:lvl7pPr marL="2742382" indent="0">
              <a:buNone/>
              <a:defRPr sz="1100"/>
            </a:lvl7pPr>
            <a:lvl8pPr marL="3199440" indent="0">
              <a:buNone/>
              <a:defRPr sz="1100"/>
            </a:lvl8pPr>
            <a:lvl9pPr marL="3656499"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393275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52"/>
            <a:ext cx="6172200" cy="4873625"/>
          </a:xfrm>
        </p:spPr>
        <p:txBody>
          <a:bodyPr/>
          <a:lstStyle>
            <a:lvl1pPr marL="0" indent="0">
              <a:buNone/>
              <a:defRPr sz="3200"/>
            </a:lvl1pPr>
            <a:lvl2pPr marL="457059" indent="0">
              <a:buNone/>
              <a:defRPr sz="2800"/>
            </a:lvl2pPr>
            <a:lvl3pPr marL="914128" indent="0">
              <a:buNone/>
              <a:defRPr sz="2400"/>
            </a:lvl3pPr>
            <a:lvl4pPr marL="1371192" indent="0">
              <a:buNone/>
              <a:defRPr sz="2000"/>
            </a:lvl4pPr>
            <a:lvl5pPr marL="1828256" indent="0">
              <a:buNone/>
              <a:defRPr sz="2000"/>
            </a:lvl5pPr>
            <a:lvl6pPr marL="2285326" indent="0">
              <a:buNone/>
              <a:defRPr sz="2000"/>
            </a:lvl6pPr>
            <a:lvl7pPr marL="2742382" indent="0">
              <a:buNone/>
              <a:defRPr sz="2000"/>
            </a:lvl7pPr>
            <a:lvl8pPr marL="3199440" indent="0">
              <a:buNone/>
              <a:defRPr sz="2000"/>
            </a:lvl8pPr>
            <a:lvl9pPr marL="3656499" indent="0">
              <a:buNone/>
              <a:defRPr sz="2000"/>
            </a:lvl9pPr>
          </a:lstStyle>
          <a:p>
            <a:endParaRPr lang="en-US"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059" indent="0">
              <a:buNone/>
              <a:defRPr sz="1500"/>
            </a:lvl2pPr>
            <a:lvl3pPr marL="914128" indent="0">
              <a:buNone/>
              <a:defRPr sz="1200"/>
            </a:lvl3pPr>
            <a:lvl4pPr marL="1371192" indent="0">
              <a:buNone/>
              <a:defRPr sz="1100"/>
            </a:lvl4pPr>
            <a:lvl5pPr marL="1828256" indent="0">
              <a:buNone/>
              <a:defRPr sz="1100"/>
            </a:lvl5pPr>
            <a:lvl6pPr marL="2285326" indent="0">
              <a:buNone/>
              <a:defRPr sz="1100"/>
            </a:lvl6pPr>
            <a:lvl7pPr marL="2742382" indent="0">
              <a:buNone/>
              <a:defRPr sz="1100"/>
            </a:lvl7pPr>
            <a:lvl8pPr marL="3199440" indent="0">
              <a:buNone/>
              <a:defRPr sz="1100"/>
            </a:lvl8pPr>
            <a:lvl9pPr marL="3656499" indent="0">
              <a:buNone/>
              <a:defRPr sz="1100"/>
            </a:lvl9pPr>
          </a:lstStyle>
          <a:p>
            <a:pPr lvl="0"/>
            <a:r>
              <a:rPr lang="en-US" smtClean="0"/>
              <a:t>Edit Master text styles</a:t>
            </a:r>
          </a:p>
        </p:txBody>
      </p:sp>
      <p:sp>
        <p:nvSpPr>
          <p:cNvPr id="5" name="Date Placeholder 4"/>
          <p:cNvSpPr>
            <a:spLocks noGrp="1"/>
          </p:cNvSpPr>
          <p:nvPr>
            <p:ph type="dt" sz="half" idx="10"/>
          </p:nvPr>
        </p:nvSpPr>
        <p:spPr/>
        <p:txBody>
          <a:bodyPr/>
          <a:lstStyle/>
          <a:p>
            <a:fld id="{B2A2543A-207E-41B4-9F27-7BAAD1B8C952}" type="datetimeFigureOut">
              <a:rPr lang="en-US" smtClean="0"/>
              <a:t>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A9A1EA-1309-48E0-8EC3-F9FA2931224E}" type="slidenum">
              <a:rPr lang="en-US" smtClean="0"/>
              <a:t>‹#›</a:t>
            </a:fld>
            <a:endParaRPr lang="en-US" dirty="0"/>
          </a:p>
        </p:txBody>
      </p:sp>
    </p:spTree>
    <p:extLst>
      <p:ext uri="{BB962C8B-B14F-4D97-AF65-F5344CB8AC3E}">
        <p14:creationId xmlns:p14="http://schemas.microsoft.com/office/powerpoint/2010/main" val="3488864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16" tIns="45718" rIns="91416" bIns="4571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16" tIns="45718" rIns="91416"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60"/>
            <a:ext cx="2743200" cy="365125"/>
          </a:xfrm>
          <a:prstGeom prst="rect">
            <a:avLst/>
          </a:prstGeom>
        </p:spPr>
        <p:txBody>
          <a:bodyPr vert="horz" lIns="91416" tIns="45718" rIns="91416" bIns="45718" rtlCol="0" anchor="ctr"/>
          <a:lstStyle>
            <a:lvl1pPr algn="l">
              <a:defRPr sz="1200">
                <a:solidFill>
                  <a:schemeClr val="tx1">
                    <a:tint val="75000"/>
                  </a:schemeClr>
                </a:solidFill>
              </a:defRPr>
            </a:lvl1pPr>
          </a:lstStyle>
          <a:p>
            <a:fld id="{B2A2543A-207E-41B4-9F27-7BAAD1B8C952}" type="datetimeFigureOut">
              <a:rPr lang="en-US" smtClean="0"/>
              <a:t>2/6/2019</a:t>
            </a:fld>
            <a:endParaRPr lang="en-US" dirty="0"/>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16" tIns="45718" rIns="91416" bIns="45718"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16" tIns="45718" rIns="91416" bIns="45718" rtlCol="0" anchor="ctr"/>
          <a:lstStyle>
            <a:lvl1pPr algn="r">
              <a:defRPr sz="1200">
                <a:solidFill>
                  <a:schemeClr val="tx1">
                    <a:tint val="75000"/>
                  </a:schemeClr>
                </a:solidFill>
              </a:defRPr>
            </a:lvl1pPr>
          </a:lstStyle>
          <a:p>
            <a:fld id="{C2A9A1EA-1309-48E0-8EC3-F9FA2931224E}" type="slidenum">
              <a:rPr lang="en-US" smtClean="0"/>
              <a:t>‹#›</a:t>
            </a:fld>
            <a:endParaRPr lang="en-US" dirty="0"/>
          </a:p>
        </p:txBody>
      </p:sp>
    </p:spTree>
    <p:extLst>
      <p:ext uri="{BB962C8B-B14F-4D97-AF65-F5344CB8AC3E}">
        <p14:creationId xmlns:p14="http://schemas.microsoft.com/office/powerpoint/2010/main" val="1199774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12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6" indent="-228536" algn="l" defTabSz="91412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06" indent="-228536" algn="l" defTabSz="91412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2" indent="-228536" algn="l" defTabSz="91412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79"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848"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12"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76"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46"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28" rtl="0" eaLnBrk="1" latinLnBrk="0" hangingPunct="1">
        <a:defRPr sz="1900" kern="1200">
          <a:solidFill>
            <a:schemeClr val="tx1"/>
          </a:solidFill>
          <a:latin typeface="+mn-lt"/>
          <a:ea typeface="+mn-ea"/>
          <a:cs typeface="+mn-cs"/>
        </a:defRPr>
      </a:lvl1pPr>
      <a:lvl2pPr marL="457059" algn="l" defTabSz="914128" rtl="0" eaLnBrk="1" latinLnBrk="0" hangingPunct="1">
        <a:defRPr sz="1900" kern="1200">
          <a:solidFill>
            <a:schemeClr val="tx1"/>
          </a:solidFill>
          <a:latin typeface="+mn-lt"/>
          <a:ea typeface="+mn-ea"/>
          <a:cs typeface="+mn-cs"/>
        </a:defRPr>
      </a:lvl2pPr>
      <a:lvl3pPr marL="914128" algn="l" defTabSz="914128" rtl="0" eaLnBrk="1" latinLnBrk="0" hangingPunct="1">
        <a:defRPr sz="1900" kern="1200">
          <a:solidFill>
            <a:schemeClr val="tx1"/>
          </a:solidFill>
          <a:latin typeface="+mn-lt"/>
          <a:ea typeface="+mn-ea"/>
          <a:cs typeface="+mn-cs"/>
        </a:defRPr>
      </a:lvl3pPr>
      <a:lvl4pPr marL="1371192" algn="l" defTabSz="914128" rtl="0" eaLnBrk="1" latinLnBrk="0" hangingPunct="1">
        <a:defRPr sz="1900" kern="1200">
          <a:solidFill>
            <a:schemeClr val="tx1"/>
          </a:solidFill>
          <a:latin typeface="+mn-lt"/>
          <a:ea typeface="+mn-ea"/>
          <a:cs typeface="+mn-cs"/>
        </a:defRPr>
      </a:lvl4pPr>
      <a:lvl5pPr marL="1828256" algn="l" defTabSz="914128" rtl="0" eaLnBrk="1" latinLnBrk="0" hangingPunct="1">
        <a:defRPr sz="1900" kern="1200">
          <a:solidFill>
            <a:schemeClr val="tx1"/>
          </a:solidFill>
          <a:latin typeface="+mn-lt"/>
          <a:ea typeface="+mn-ea"/>
          <a:cs typeface="+mn-cs"/>
        </a:defRPr>
      </a:lvl5pPr>
      <a:lvl6pPr marL="2285326" algn="l" defTabSz="914128" rtl="0" eaLnBrk="1" latinLnBrk="0" hangingPunct="1">
        <a:defRPr sz="1900" kern="1200">
          <a:solidFill>
            <a:schemeClr val="tx1"/>
          </a:solidFill>
          <a:latin typeface="+mn-lt"/>
          <a:ea typeface="+mn-ea"/>
          <a:cs typeface="+mn-cs"/>
        </a:defRPr>
      </a:lvl6pPr>
      <a:lvl7pPr marL="2742382" algn="l" defTabSz="914128" rtl="0" eaLnBrk="1" latinLnBrk="0" hangingPunct="1">
        <a:defRPr sz="1900" kern="1200">
          <a:solidFill>
            <a:schemeClr val="tx1"/>
          </a:solidFill>
          <a:latin typeface="+mn-lt"/>
          <a:ea typeface="+mn-ea"/>
          <a:cs typeface="+mn-cs"/>
        </a:defRPr>
      </a:lvl7pPr>
      <a:lvl8pPr marL="3199440" algn="l" defTabSz="914128" rtl="0" eaLnBrk="1" latinLnBrk="0" hangingPunct="1">
        <a:defRPr sz="1900" kern="1200">
          <a:solidFill>
            <a:schemeClr val="tx1"/>
          </a:solidFill>
          <a:latin typeface="+mn-lt"/>
          <a:ea typeface="+mn-ea"/>
          <a:cs typeface="+mn-cs"/>
        </a:defRPr>
      </a:lvl8pPr>
      <a:lvl9pPr marL="3656499" algn="l" defTabSz="914128"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16" tIns="45718" rIns="91416" bIns="45718"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9"/>
          </a:xfrm>
          <a:prstGeom prst="rect">
            <a:avLst/>
          </a:prstGeom>
        </p:spPr>
        <p:txBody>
          <a:bodyPr vert="horz" lIns="91416" tIns="45718" rIns="91416"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60"/>
            <a:ext cx="2743200" cy="365125"/>
          </a:xfrm>
          <a:prstGeom prst="rect">
            <a:avLst/>
          </a:prstGeom>
        </p:spPr>
        <p:txBody>
          <a:bodyPr vert="horz" lIns="91416" tIns="45718" rIns="91416" bIns="45718" rtlCol="0" anchor="ctr"/>
          <a:lstStyle>
            <a:lvl1pPr algn="l">
              <a:defRPr sz="1200">
                <a:solidFill>
                  <a:schemeClr val="tx1">
                    <a:tint val="75000"/>
                  </a:schemeClr>
                </a:solidFill>
              </a:defRPr>
            </a:lvl1pPr>
          </a:lstStyle>
          <a:p>
            <a:fld id="{E12B5FB5-77C2-4691-9194-0775F7F7DA84}" type="datetimeFigureOut">
              <a:rPr lang="en-AU" smtClean="0"/>
              <a:t>6/02/2019</a:t>
            </a:fld>
            <a:endParaRPr lang="en-AU" dirty="0"/>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16" tIns="45718" rIns="91416" bIns="45718"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16" tIns="45718" rIns="91416" bIns="45718" rtlCol="0" anchor="ctr"/>
          <a:lstStyle>
            <a:lvl1pPr algn="r">
              <a:defRPr sz="1200">
                <a:solidFill>
                  <a:schemeClr val="tx1">
                    <a:tint val="75000"/>
                  </a:schemeClr>
                </a:solidFill>
              </a:defRPr>
            </a:lvl1pPr>
          </a:lstStyle>
          <a:p>
            <a:fld id="{B340B25A-F9E8-4E89-9664-A3C886CBA493}" type="slidenum">
              <a:rPr lang="en-AU" smtClean="0"/>
              <a:t>‹#›</a:t>
            </a:fld>
            <a:endParaRPr lang="en-AU" dirty="0"/>
          </a:p>
        </p:txBody>
      </p:sp>
    </p:spTree>
    <p:extLst>
      <p:ext uri="{BB962C8B-B14F-4D97-AF65-F5344CB8AC3E}">
        <p14:creationId xmlns:p14="http://schemas.microsoft.com/office/powerpoint/2010/main" val="23617067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12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36" indent="-228536" algn="l" defTabSz="91412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06" indent="-228536" algn="l" defTabSz="91412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2" indent="-228536" algn="l" defTabSz="91412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20"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79"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848"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0912"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7976"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046" indent="-228536" algn="l" defTabSz="914128"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128" rtl="0" eaLnBrk="1" latinLnBrk="0" hangingPunct="1">
        <a:defRPr sz="1900" kern="1200">
          <a:solidFill>
            <a:schemeClr val="tx1"/>
          </a:solidFill>
          <a:latin typeface="+mn-lt"/>
          <a:ea typeface="+mn-ea"/>
          <a:cs typeface="+mn-cs"/>
        </a:defRPr>
      </a:lvl1pPr>
      <a:lvl2pPr marL="457059" algn="l" defTabSz="914128" rtl="0" eaLnBrk="1" latinLnBrk="0" hangingPunct="1">
        <a:defRPr sz="1900" kern="1200">
          <a:solidFill>
            <a:schemeClr val="tx1"/>
          </a:solidFill>
          <a:latin typeface="+mn-lt"/>
          <a:ea typeface="+mn-ea"/>
          <a:cs typeface="+mn-cs"/>
        </a:defRPr>
      </a:lvl2pPr>
      <a:lvl3pPr marL="914128" algn="l" defTabSz="914128" rtl="0" eaLnBrk="1" latinLnBrk="0" hangingPunct="1">
        <a:defRPr sz="1900" kern="1200">
          <a:solidFill>
            <a:schemeClr val="tx1"/>
          </a:solidFill>
          <a:latin typeface="+mn-lt"/>
          <a:ea typeface="+mn-ea"/>
          <a:cs typeface="+mn-cs"/>
        </a:defRPr>
      </a:lvl3pPr>
      <a:lvl4pPr marL="1371192" algn="l" defTabSz="914128" rtl="0" eaLnBrk="1" latinLnBrk="0" hangingPunct="1">
        <a:defRPr sz="1900" kern="1200">
          <a:solidFill>
            <a:schemeClr val="tx1"/>
          </a:solidFill>
          <a:latin typeface="+mn-lt"/>
          <a:ea typeface="+mn-ea"/>
          <a:cs typeface="+mn-cs"/>
        </a:defRPr>
      </a:lvl4pPr>
      <a:lvl5pPr marL="1828256" algn="l" defTabSz="914128" rtl="0" eaLnBrk="1" latinLnBrk="0" hangingPunct="1">
        <a:defRPr sz="1900" kern="1200">
          <a:solidFill>
            <a:schemeClr val="tx1"/>
          </a:solidFill>
          <a:latin typeface="+mn-lt"/>
          <a:ea typeface="+mn-ea"/>
          <a:cs typeface="+mn-cs"/>
        </a:defRPr>
      </a:lvl5pPr>
      <a:lvl6pPr marL="2285326" algn="l" defTabSz="914128" rtl="0" eaLnBrk="1" latinLnBrk="0" hangingPunct="1">
        <a:defRPr sz="1900" kern="1200">
          <a:solidFill>
            <a:schemeClr val="tx1"/>
          </a:solidFill>
          <a:latin typeface="+mn-lt"/>
          <a:ea typeface="+mn-ea"/>
          <a:cs typeface="+mn-cs"/>
        </a:defRPr>
      </a:lvl6pPr>
      <a:lvl7pPr marL="2742382" algn="l" defTabSz="914128" rtl="0" eaLnBrk="1" latinLnBrk="0" hangingPunct="1">
        <a:defRPr sz="1900" kern="1200">
          <a:solidFill>
            <a:schemeClr val="tx1"/>
          </a:solidFill>
          <a:latin typeface="+mn-lt"/>
          <a:ea typeface="+mn-ea"/>
          <a:cs typeface="+mn-cs"/>
        </a:defRPr>
      </a:lvl7pPr>
      <a:lvl8pPr marL="3199440" algn="l" defTabSz="914128" rtl="0" eaLnBrk="1" latinLnBrk="0" hangingPunct="1">
        <a:defRPr sz="1900" kern="1200">
          <a:solidFill>
            <a:schemeClr val="tx1"/>
          </a:solidFill>
          <a:latin typeface="+mn-lt"/>
          <a:ea typeface="+mn-ea"/>
          <a:cs typeface="+mn-cs"/>
        </a:defRPr>
      </a:lvl8pPr>
      <a:lvl9pPr marL="3656499" algn="l" defTabSz="91412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finance.wa.gov.au/cms/Government_Procurement/Policies/Delivering_Community_Services_in_Partnership.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acoss.org.au/news/funding-and-contracting-advocacy"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
            <a:ext cx="12192000" cy="6857799"/>
          </a:xfrm>
          <a:prstGeom prst="rect">
            <a:avLst/>
          </a:prstGeom>
        </p:spPr>
      </p:pic>
      <p:sp>
        <p:nvSpPr>
          <p:cNvPr id="2" name="Title 1"/>
          <p:cNvSpPr>
            <a:spLocks noGrp="1"/>
          </p:cNvSpPr>
          <p:nvPr>
            <p:ph type="ctrTitle"/>
          </p:nvPr>
        </p:nvSpPr>
        <p:spPr>
          <a:xfrm>
            <a:off x="7111192" y="548640"/>
            <a:ext cx="4901135" cy="3436219"/>
          </a:xfrm>
        </p:spPr>
        <p:txBody>
          <a:bodyPr>
            <a:normAutofit/>
          </a:bodyPr>
          <a:lstStyle/>
          <a:p>
            <a:pPr algn="l"/>
            <a:r>
              <a:rPr lang="en-AU" b="1" dirty="0" smtClean="0">
                <a:solidFill>
                  <a:schemeClr val="bg1"/>
                </a:solidFill>
              </a:rPr>
              <a:t>Louise Giolitto </a:t>
            </a:r>
            <a:br>
              <a:rPr lang="en-AU" b="1" dirty="0" smtClean="0">
                <a:solidFill>
                  <a:schemeClr val="bg1"/>
                </a:solidFill>
              </a:rPr>
            </a:br>
            <a:r>
              <a:rPr lang="en-AU" sz="2700" b="1" dirty="0" smtClean="0">
                <a:solidFill>
                  <a:schemeClr val="bg1"/>
                </a:solidFill>
              </a:rPr>
              <a:t>WACOSS CEO</a:t>
            </a:r>
            <a:br>
              <a:rPr lang="en-AU" sz="2700" b="1" dirty="0" smtClean="0">
                <a:solidFill>
                  <a:schemeClr val="bg1"/>
                </a:solidFill>
              </a:rPr>
            </a:br>
            <a:r>
              <a:rPr lang="en-AU" sz="2700" b="1" dirty="0" smtClean="0">
                <a:solidFill>
                  <a:schemeClr val="bg1"/>
                </a:solidFill>
              </a:rPr>
              <a:t/>
            </a:r>
            <a:br>
              <a:rPr lang="en-AU" sz="2700" b="1" dirty="0" smtClean="0">
                <a:solidFill>
                  <a:schemeClr val="bg1"/>
                </a:solidFill>
              </a:rPr>
            </a:br>
            <a:r>
              <a:rPr lang="en-AU" b="1" dirty="0" smtClean="0">
                <a:solidFill>
                  <a:schemeClr val="bg1"/>
                </a:solidFill>
              </a:rPr>
              <a:t>John Bouffler</a:t>
            </a:r>
            <a:br>
              <a:rPr lang="en-AU" b="1" dirty="0" smtClean="0">
                <a:solidFill>
                  <a:schemeClr val="bg1"/>
                </a:solidFill>
              </a:rPr>
            </a:br>
            <a:r>
              <a:rPr lang="en-AU" sz="3100" b="1" dirty="0" smtClean="0">
                <a:solidFill>
                  <a:schemeClr val="bg1"/>
                </a:solidFill>
              </a:rPr>
              <a:t>CEWA Executive Director</a:t>
            </a:r>
            <a:br>
              <a:rPr lang="en-AU" sz="3100" b="1" dirty="0" smtClean="0">
                <a:solidFill>
                  <a:schemeClr val="bg1"/>
                </a:solidFill>
              </a:rPr>
            </a:br>
            <a:endParaRPr lang="en-AU" sz="3100" b="1" dirty="0">
              <a:solidFill>
                <a:schemeClr val="bg1"/>
              </a:solidFill>
            </a:endParaRPr>
          </a:p>
        </p:txBody>
      </p:sp>
      <p:sp>
        <p:nvSpPr>
          <p:cNvPr id="3" name="Subtitle 2"/>
          <p:cNvSpPr>
            <a:spLocks noGrp="1"/>
          </p:cNvSpPr>
          <p:nvPr>
            <p:ph type="subTitle" idx="1"/>
          </p:nvPr>
        </p:nvSpPr>
        <p:spPr>
          <a:xfrm>
            <a:off x="10029524" y="4745254"/>
            <a:ext cx="2162476" cy="693019"/>
          </a:xfrm>
        </p:spPr>
        <p:txBody>
          <a:bodyPr>
            <a:normAutofit/>
          </a:bodyPr>
          <a:lstStyle/>
          <a:p>
            <a:pPr algn="l"/>
            <a:r>
              <a:rPr lang="en-AU" sz="2800" dirty="0" smtClean="0">
                <a:solidFill>
                  <a:schemeClr val="bg1"/>
                </a:solidFill>
              </a:rPr>
              <a:t>6 Feb 2019</a:t>
            </a:r>
            <a:endParaRPr lang="en-AU" sz="2800"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467" y="2361448"/>
            <a:ext cx="1283204" cy="2000928"/>
          </a:xfrm>
          <a:prstGeom prst="rect">
            <a:avLst/>
          </a:prstGeom>
        </p:spPr>
      </p:pic>
      <p:sp>
        <p:nvSpPr>
          <p:cNvPr id="7" name="TextBox 6"/>
          <p:cNvSpPr txBox="1"/>
          <p:nvPr/>
        </p:nvSpPr>
        <p:spPr>
          <a:xfrm>
            <a:off x="5755906" y="6192982"/>
            <a:ext cx="6525929" cy="553998"/>
          </a:xfrm>
          <a:prstGeom prst="rect">
            <a:avLst/>
          </a:prstGeom>
          <a:noFill/>
        </p:spPr>
        <p:txBody>
          <a:bodyPr wrap="square" rtlCol="0">
            <a:spAutoFit/>
          </a:bodyPr>
          <a:lstStyle/>
          <a:p>
            <a:r>
              <a:rPr lang="en-AU" sz="3000" b="1" dirty="0" smtClean="0">
                <a:solidFill>
                  <a:schemeClr val="bg1"/>
                </a:solidFill>
              </a:rPr>
              <a:t>Sustainability &amp; Advocacy Consultation </a:t>
            </a:r>
            <a:endParaRPr lang="en-AU" sz="3000" b="1"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2626" y="4846933"/>
            <a:ext cx="4808566" cy="1054510"/>
          </a:xfrm>
          <a:prstGeom prst="rect">
            <a:avLst/>
          </a:prstGeom>
        </p:spPr>
      </p:pic>
    </p:spTree>
    <p:extLst>
      <p:ext uri="{BB962C8B-B14F-4D97-AF65-F5344CB8AC3E}">
        <p14:creationId xmlns:p14="http://schemas.microsoft.com/office/powerpoint/2010/main" val="214361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Delivering Community Services In Partnership Policy </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500514" y="1049154"/>
            <a:ext cx="12012327" cy="4262705"/>
          </a:xfrm>
          <a:prstGeom prst="rect">
            <a:avLst/>
          </a:prstGeom>
        </p:spPr>
        <p:txBody>
          <a:bodyPr wrap="square">
            <a:spAutoFit/>
          </a:bodyPr>
          <a:lstStyle/>
          <a:p>
            <a:r>
              <a:rPr lang="en-AU" sz="2400" b="1" i="1" dirty="0">
                <a:latin typeface="Calibri-BoldItalic"/>
              </a:rPr>
              <a:t>Sustainable Service Delivery</a:t>
            </a:r>
          </a:p>
          <a:p>
            <a:r>
              <a:rPr lang="en-AU" sz="2000" dirty="0"/>
              <a:t>Sustainable funding is a key factor of sustainable service delivery and </a:t>
            </a:r>
            <a:r>
              <a:rPr lang="en-AU" sz="2000" dirty="0" smtClean="0"/>
              <a:t>enhances the </a:t>
            </a:r>
            <a:r>
              <a:rPr lang="en-AU" sz="2000" dirty="0"/>
              <a:t>capacity of Organisations to make long-term strategic decisions, attract </a:t>
            </a:r>
            <a:r>
              <a:rPr lang="en-AU" sz="2000" dirty="0" smtClean="0"/>
              <a:t>and retain </a:t>
            </a:r>
            <a:r>
              <a:rPr lang="en-AU" sz="2000" dirty="0"/>
              <a:t>human capital, </a:t>
            </a:r>
            <a:r>
              <a:rPr lang="en-AU" sz="2000" dirty="0" smtClean="0"/>
              <a:t>manage operational </a:t>
            </a:r>
            <a:r>
              <a:rPr lang="en-AU" sz="2000" dirty="0"/>
              <a:t>risk, achieve desired outcomes </a:t>
            </a:r>
            <a:r>
              <a:rPr lang="en-AU" sz="2000" dirty="0" smtClean="0"/>
              <a:t>and deliver </a:t>
            </a:r>
            <a:r>
              <a:rPr lang="en-AU" sz="2000" dirty="0"/>
              <a:t>better value- for-money</a:t>
            </a:r>
            <a:r>
              <a:rPr lang="en-AU" sz="2000" dirty="0" smtClean="0"/>
              <a:t>.</a:t>
            </a:r>
          </a:p>
          <a:p>
            <a:endParaRPr lang="en-AU" sz="2000" dirty="0"/>
          </a:p>
          <a:p>
            <a:r>
              <a:rPr lang="en-AU" sz="2000" dirty="0"/>
              <a:t>Sustainable service delivery refers to the ability of the Organisation to continue </a:t>
            </a:r>
            <a:r>
              <a:rPr lang="en-AU" sz="2000" dirty="0" smtClean="0"/>
              <a:t>to provide </a:t>
            </a:r>
            <a:r>
              <a:rPr lang="en-AU" sz="2000" dirty="0"/>
              <a:t>services </a:t>
            </a:r>
            <a:endParaRPr lang="en-AU" sz="2000" dirty="0" smtClean="0"/>
          </a:p>
          <a:p>
            <a:r>
              <a:rPr lang="en-AU" sz="2000" dirty="0" smtClean="0"/>
              <a:t>over </a:t>
            </a:r>
            <a:r>
              <a:rPr lang="en-AU" sz="2000" dirty="0"/>
              <a:t>a long period. Public Authorities must purchase </a:t>
            </a:r>
            <a:r>
              <a:rPr lang="en-AU" sz="2000" dirty="0" smtClean="0"/>
              <a:t>Community Services </a:t>
            </a:r>
            <a:r>
              <a:rPr lang="en-AU" sz="2000" dirty="0"/>
              <a:t>at a sustainable price.</a:t>
            </a:r>
          </a:p>
          <a:p>
            <a:endParaRPr lang="en-AU" sz="2400" b="1" i="1" dirty="0" smtClean="0">
              <a:latin typeface="Calibri-BoldItalic"/>
            </a:endParaRPr>
          </a:p>
          <a:p>
            <a:r>
              <a:rPr lang="en-AU" sz="2400" b="1" i="1" dirty="0" smtClean="0">
                <a:latin typeface="Calibri-BoldItalic"/>
              </a:rPr>
              <a:t>Indexation</a:t>
            </a:r>
            <a:endParaRPr lang="en-AU" sz="2400" b="1" i="1" dirty="0">
              <a:latin typeface="Calibri-BoldItalic"/>
            </a:endParaRPr>
          </a:p>
          <a:p>
            <a:r>
              <a:rPr lang="en-AU" sz="2000" dirty="0"/>
              <a:t>Contracting arrangements are to be indexed in accordance with </a:t>
            </a:r>
            <a:r>
              <a:rPr lang="en-AU" sz="2000" dirty="0" smtClean="0"/>
              <a:t>government policy</a:t>
            </a:r>
            <a:r>
              <a:rPr lang="en-AU" sz="2000" dirty="0"/>
              <a:t>. The agreement </a:t>
            </a:r>
            <a:endParaRPr lang="en-AU" sz="2000" dirty="0" smtClean="0"/>
          </a:p>
          <a:p>
            <a:r>
              <a:rPr lang="en-AU" sz="2000" dirty="0" smtClean="0"/>
              <a:t>will </a:t>
            </a:r>
            <a:r>
              <a:rPr lang="en-AU" sz="2000" dirty="0"/>
              <a:t>be indexed at the rate of indexation formulated by </a:t>
            </a:r>
            <a:r>
              <a:rPr lang="en-AU" sz="2000" dirty="0" smtClean="0"/>
              <a:t>the Department </a:t>
            </a:r>
            <a:r>
              <a:rPr lang="en-AU" sz="2000" dirty="0"/>
              <a:t>of Treasury and published by </a:t>
            </a:r>
            <a:endParaRPr lang="en-AU" sz="2000" dirty="0" smtClean="0"/>
          </a:p>
          <a:p>
            <a:r>
              <a:rPr lang="en-AU" sz="2000" dirty="0" smtClean="0"/>
              <a:t>the </a:t>
            </a:r>
            <a:r>
              <a:rPr lang="en-AU" sz="2000" dirty="0"/>
              <a:t>Department of </a:t>
            </a:r>
            <a:r>
              <a:rPr lang="en-AU" sz="2000" dirty="0" smtClean="0"/>
              <a:t>Finance’s Government </a:t>
            </a:r>
            <a:r>
              <a:rPr lang="en-AU" sz="2000" dirty="0"/>
              <a:t>Procurement</a:t>
            </a:r>
            <a:r>
              <a:rPr lang="en-AU" sz="2000" dirty="0" smtClean="0"/>
              <a:t>. Indexation does not apply to grants.</a:t>
            </a:r>
          </a:p>
          <a:p>
            <a:endParaRPr lang="en-AU" dirty="0"/>
          </a:p>
        </p:txBody>
      </p:sp>
    </p:spTree>
    <p:extLst>
      <p:ext uri="{BB962C8B-B14F-4D97-AF65-F5344CB8AC3E}">
        <p14:creationId xmlns:p14="http://schemas.microsoft.com/office/powerpoint/2010/main" val="3886431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Delivering Community Services In Partnership Policy </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500514" y="1049154"/>
            <a:ext cx="11229524" cy="4909036"/>
          </a:xfrm>
          <a:prstGeom prst="rect">
            <a:avLst/>
          </a:prstGeom>
        </p:spPr>
        <p:txBody>
          <a:bodyPr wrap="square">
            <a:spAutoFit/>
          </a:bodyPr>
          <a:lstStyle/>
          <a:p>
            <a:r>
              <a:rPr lang="en-AU" sz="2400" b="1" i="1" dirty="0" smtClean="0">
                <a:latin typeface="Calibri-BoldItalic"/>
              </a:rPr>
              <a:t>Documents that Support DCSP</a:t>
            </a:r>
          </a:p>
          <a:p>
            <a:endParaRPr lang="en-AU" sz="2400" b="1" i="1" dirty="0" smtClean="0">
              <a:latin typeface="Calibri-BoldItalic"/>
            </a:endParaRPr>
          </a:p>
          <a:p>
            <a:pPr marL="799959" lvl="1" indent="-342900">
              <a:buFont typeface="Arial" panose="020B0604020202020204" pitchFamily="34" charset="0"/>
              <a:buChar char="•"/>
            </a:pPr>
            <a:r>
              <a:rPr lang="en-AU" sz="2400" dirty="0" smtClean="0">
                <a:latin typeface="Calibri-BoldItalic"/>
              </a:rPr>
              <a:t>Planning In Partnership Guide</a:t>
            </a:r>
          </a:p>
          <a:p>
            <a:pPr marL="799959" lvl="1" indent="-342900">
              <a:buFont typeface="Arial" panose="020B0604020202020204" pitchFamily="34" charset="0"/>
              <a:buChar char="•"/>
            </a:pPr>
            <a:r>
              <a:rPr lang="en-AU" sz="2400" dirty="0" smtClean="0">
                <a:latin typeface="Calibri-BoldItalic"/>
              </a:rPr>
              <a:t>Procurement Practice Guide</a:t>
            </a:r>
          </a:p>
          <a:p>
            <a:pPr marL="799959" lvl="1" indent="-342900">
              <a:buFont typeface="Arial" panose="020B0604020202020204" pitchFamily="34" charset="0"/>
              <a:buChar char="•"/>
            </a:pPr>
            <a:r>
              <a:rPr lang="en-AU" sz="2400" dirty="0" smtClean="0">
                <a:latin typeface="Calibri-BoldItalic"/>
              </a:rPr>
              <a:t>Probity and Accountability Policy</a:t>
            </a:r>
          </a:p>
          <a:p>
            <a:pPr marL="799959" lvl="1" indent="-342900">
              <a:buFont typeface="Arial" panose="020B0604020202020204" pitchFamily="34" charset="0"/>
              <a:buChar char="•"/>
            </a:pPr>
            <a:r>
              <a:rPr lang="en-AU" sz="2400" dirty="0" smtClean="0">
                <a:latin typeface="Calibri-BoldItalic"/>
              </a:rPr>
              <a:t>Community Services Contract Management Guide</a:t>
            </a:r>
          </a:p>
          <a:p>
            <a:pPr marL="342900" indent="-342900">
              <a:buFont typeface="Arial" panose="020B0604020202020204" pitchFamily="34" charset="0"/>
              <a:buChar char="•"/>
            </a:pPr>
            <a:endParaRPr lang="en-AU" sz="2400" dirty="0">
              <a:latin typeface="Calibri-BoldItalic"/>
            </a:endParaRPr>
          </a:p>
          <a:p>
            <a:pPr lvl="1"/>
            <a:r>
              <a:rPr lang="en-AU" sz="2400" dirty="0" smtClean="0">
                <a:latin typeface="Calibri-BoldItalic"/>
              </a:rPr>
              <a:t>Documents can be found on Department of Finance Website</a:t>
            </a:r>
          </a:p>
          <a:p>
            <a:pPr marL="799959" lvl="1" indent="-342900">
              <a:buFont typeface="Arial" panose="020B0604020202020204" pitchFamily="34" charset="0"/>
              <a:buChar char="•"/>
            </a:pPr>
            <a:endParaRPr lang="en-AU" sz="1000" dirty="0" smtClean="0">
              <a:latin typeface="Calibri-BoldItalic"/>
            </a:endParaRPr>
          </a:p>
          <a:p>
            <a:pPr algn="ctr"/>
            <a:r>
              <a:rPr lang="en-AU" sz="2400" dirty="0">
                <a:latin typeface="Calibri-BoldItalic"/>
                <a:hlinkClick r:id="rId4"/>
              </a:rPr>
              <a:t>https://</a:t>
            </a:r>
            <a:r>
              <a:rPr lang="en-AU" sz="2400" dirty="0" smtClean="0">
                <a:latin typeface="Calibri-BoldItalic"/>
                <a:hlinkClick r:id="rId4"/>
              </a:rPr>
              <a:t>www.finance.wa.gov.au/cms/Government_Procurement/Policies/Delivering_Community_Services_in_Partnership.aspx</a:t>
            </a:r>
            <a:endParaRPr lang="en-AU" sz="2400" dirty="0" smtClean="0">
              <a:latin typeface="Calibri-BoldItalic"/>
            </a:endParaRPr>
          </a:p>
          <a:p>
            <a:pPr marL="342900" indent="-342900" algn="ctr">
              <a:buFont typeface="Arial" panose="020B0604020202020204" pitchFamily="34" charset="0"/>
              <a:buChar char="•"/>
            </a:pPr>
            <a:endParaRPr lang="en-AU" sz="2400" dirty="0" smtClean="0">
              <a:latin typeface="Calibri-BoldItalic"/>
            </a:endParaRPr>
          </a:p>
          <a:p>
            <a:pPr algn="ctr"/>
            <a:endParaRPr lang="en-AU" sz="2000" dirty="0">
              <a:latin typeface="Arial" panose="020B0604020202020204" pitchFamily="34" charset="0"/>
            </a:endParaRPr>
          </a:p>
          <a:p>
            <a:endParaRPr lang="en-AU" dirty="0"/>
          </a:p>
        </p:txBody>
      </p:sp>
    </p:spTree>
    <p:extLst>
      <p:ext uri="{BB962C8B-B14F-4D97-AF65-F5344CB8AC3E}">
        <p14:creationId xmlns:p14="http://schemas.microsoft.com/office/powerpoint/2010/main" val="2685769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Delivering Community Services In Partnership Policy </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500514" y="1049154"/>
            <a:ext cx="11003227" cy="5032147"/>
          </a:xfrm>
          <a:prstGeom prst="rect">
            <a:avLst/>
          </a:prstGeom>
        </p:spPr>
        <p:txBody>
          <a:bodyPr wrap="square">
            <a:spAutoFit/>
          </a:bodyPr>
          <a:lstStyle/>
          <a:p>
            <a:pPr lvl="1"/>
            <a:r>
              <a:rPr lang="en-AU" sz="2400" dirty="0" smtClean="0">
                <a:latin typeface="Calibri-BoldItalic"/>
              </a:rPr>
              <a:t>Community Services Contract Management Guide</a:t>
            </a:r>
          </a:p>
          <a:p>
            <a:endParaRPr lang="en-AU" sz="800" dirty="0" smtClean="0">
              <a:latin typeface="Calibri-BoldItalic"/>
            </a:endParaRPr>
          </a:p>
          <a:p>
            <a:pPr marL="285750" indent="-285750">
              <a:buFont typeface="Arial" panose="020B0604020202020204" pitchFamily="34" charset="0"/>
              <a:buChar char="•"/>
            </a:pPr>
            <a:r>
              <a:rPr lang="en-AU" sz="1800" dirty="0" smtClean="0">
                <a:latin typeface="Calibri-BoldItalic"/>
              </a:rPr>
              <a:t>The </a:t>
            </a:r>
            <a:r>
              <a:rPr lang="en-AU" sz="1800" dirty="0">
                <a:latin typeface="Calibri-BoldItalic"/>
              </a:rPr>
              <a:t>aim of service agreement management is to promote sustainable procurement practice, ensure the desired community outcomes are achieved and reduce any unnecessary administrative burden placed on the service provider. It is also important to ensure all parties meet their obligations under the service agreement</a:t>
            </a:r>
            <a:r>
              <a:rPr lang="en-AU" sz="1800" dirty="0" smtClean="0">
                <a:latin typeface="Calibri-BoldItalic"/>
              </a:rPr>
              <a:t>.</a:t>
            </a:r>
          </a:p>
          <a:p>
            <a:pPr marL="285750" indent="-285750">
              <a:buFont typeface="Arial" panose="020B0604020202020204" pitchFamily="34" charset="0"/>
              <a:buChar char="•"/>
            </a:pPr>
            <a:endParaRPr lang="en-AU" sz="1800" dirty="0">
              <a:latin typeface="Calibri-BoldItalic"/>
            </a:endParaRPr>
          </a:p>
          <a:p>
            <a:r>
              <a:rPr lang="en-AU" sz="1600" b="1" i="1" dirty="0">
                <a:solidFill>
                  <a:srgbClr val="000000"/>
                </a:solidFill>
                <a:latin typeface="Arial" panose="020B0604020202020204" pitchFamily="34" charset="0"/>
              </a:rPr>
              <a:t>3.1.1 Variation Process </a:t>
            </a:r>
            <a:endParaRPr lang="en-AU" sz="1600" b="1" dirty="0">
              <a:solidFill>
                <a:srgbClr val="000000"/>
              </a:solidFill>
              <a:latin typeface="Arial" panose="020B0604020202020204" pitchFamily="34" charset="0"/>
            </a:endParaRPr>
          </a:p>
          <a:p>
            <a:r>
              <a:rPr lang="en-AU" sz="1600" dirty="0">
                <a:solidFill>
                  <a:srgbClr val="000000"/>
                </a:solidFill>
                <a:latin typeface="Arial" panose="020B0604020202020204" pitchFamily="34" charset="0"/>
              </a:rPr>
              <a:t>To avoid exposing Public Authorities to undue risk, service agreement managers should ensure that any proposed changes to a service agreement are managed in accordance with formal procedures as follows: </a:t>
            </a:r>
          </a:p>
          <a:p>
            <a:pPr marL="285750" indent="-285750">
              <a:buFont typeface="Arial" panose="020B0604020202020204" pitchFamily="34" charset="0"/>
              <a:buChar char="•"/>
            </a:pPr>
            <a:r>
              <a:rPr lang="en-AU" sz="1600" dirty="0" smtClean="0">
                <a:solidFill>
                  <a:srgbClr val="000000"/>
                </a:solidFill>
                <a:latin typeface="Arial" panose="020B0604020202020204" pitchFamily="34" charset="0"/>
              </a:rPr>
              <a:t>a </a:t>
            </a:r>
            <a:r>
              <a:rPr lang="en-AU" sz="1600" dirty="0">
                <a:solidFill>
                  <a:srgbClr val="000000"/>
                </a:solidFill>
                <a:latin typeface="Arial" panose="020B0604020202020204" pitchFamily="34" charset="0"/>
              </a:rPr>
              <a:t>written record is made of any potential need for the variation; </a:t>
            </a:r>
          </a:p>
          <a:p>
            <a:pPr marL="285750" indent="-285750">
              <a:buFont typeface="Arial" panose="020B0604020202020204" pitchFamily="34" charset="0"/>
              <a:buChar char="•"/>
            </a:pPr>
            <a:r>
              <a:rPr lang="en-AU" sz="1600" b="1" dirty="0" smtClean="0">
                <a:solidFill>
                  <a:srgbClr val="FF0000"/>
                </a:solidFill>
                <a:latin typeface="Arial" panose="020B0604020202020204" pitchFamily="34" charset="0"/>
              </a:rPr>
              <a:t>the </a:t>
            </a:r>
            <a:r>
              <a:rPr lang="en-AU" sz="1600" b="1" dirty="0">
                <a:solidFill>
                  <a:srgbClr val="FF0000"/>
                </a:solidFill>
                <a:latin typeface="Arial" panose="020B0604020202020204" pitchFamily="34" charset="0"/>
              </a:rPr>
              <a:t>full implications of change are considered including before making any amendments to the service agreement or the service agreement price; </a:t>
            </a:r>
          </a:p>
          <a:p>
            <a:pPr marL="285750" indent="-285750">
              <a:buFont typeface="Arial" panose="020B0604020202020204" pitchFamily="34" charset="0"/>
              <a:buChar char="•"/>
            </a:pPr>
            <a:r>
              <a:rPr lang="en-AU" sz="1600" dirty="0" smtClean="0">
                <a:solidFill>
                  <a:srgbClr val="000000"/>
                </a:solidFill>
                <a:latin typeface="Arial" panose="020B0604020202020204" pitchFamily="34" charset="0"/>
              </a:rPr>
              <a:t> </a:t>
            </a:r>
            <a:r>
              <a:rPr lang="en-AU" sz="1600" dirty="0">
                <a:solidFill>
                  <a:srgbClr val="000000"/>
                </a:solidFill>
                <a:latin typeface="Arial" panose="020B0604020202020204" pitchFamily="34" charset="0"/>
              </a:rPr>
              <a:t>those involved have the authority to negotiate changes; </a:t>
            </a:r>
          </a:p>
          <a:p>
            <a:pPr marL="285750" indent="-285750">
              <a:buFont typeface="Arial" panose="020B0604020202020204" pitchFamily="34" charset="0"/>
              <a:buChar char="•"/>
            </a:pPr>
            <a:r>
              <a:rPr lang="en-AU" sz="1600" dirty="0" smtClean="0">
                <a:solidFill>
                  <a:srgbClr val="000000"/>
                </a:solidFill>
                <a:latin typeface="Arial" panose="020B0604020202020204" pitchFamily="34" charset="0"/>
              </a:rPr>
              <a:t>each </a:t>
            </a:r>
            <a:r>
              <a:rPr lang="en-AU" sz="1600" dirty="0">
                <a:solidFill>
                  <a:srgbClr val="000000"/>
                </a:solidFill>
                <a:latin typeface="Arial" panose="020B0604020202020204" pitchFamily="34" charset="0"/>
              </a:rPr>
              <a:t>step of the action taken is recorded, with any changes incorporated in the service agreement by a formal variation to the original; and </a:t>
            </a:r>
          </a:p>
          <a:p>
            <a:pPr marL="285750" indent="-285750">
              <a:buFont typeface="Arial" panose="020B0604020202020204" pitchFamily="34" charset="0"/>
              <a:buChar char="•"/>
            </a:pPr>
            <a:r>
              <a:rPr lang="en-AU" sz="1600" dirty="0" smtClean="0">
                <a:solidFill>
                  <a:srgbClr val="000000"/>
                </a:solidFill>
                <a:latin typeface="Arial" panose="020B0604020202020204" pitchFamily="34" charset="0"/>
              </a:rPr>
              <a:t>stakeholders </a:t>
            </a:r>
            <a:r>
              <a:rPr lang="en-AU" sz="1600" dirty="0">
                <a:solidFill>
                  <a:srgbClr val="000000"/>
                </a:solidFill>
                <a:latin typeface="Arial" panose="020B0604020202020204" pitchFamily="34" charset="0"/>
              </a:rPr>
              <a:t>are informed of the changes. </a:t>
            </a:r>
          </a:p>
          <a:p>
            <a:pPr algn="ctr"/>
            <a:endParaRPr lang="en-AU" sz="2000" dirty="0">
              <a:latin typeface="Arial" panose="020B0604020202020204" pitchFamily="34" charset="0"/>
            </a:endParaRPr>
          </a:p>
          <a:p>
            <a:endParaRPr lang="en-AU" dirty="0"/>
          </a:p>
        </p:txBody>
      </p:sp>
    </p:spTree>
    <p:extLst>
      <p:ext uri="{BB962C8B-B14F-4D97-AF65-F5344CB8AC3E}">
        <p14:creationId xmlns:p14="http://schemas.microsoft.com/office/powerpoint/2010/main" val="574577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What Can we Do</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1" y="818148"/>
            <a:ext cx="11434813" cy="6047809"/>
          </a:xfrm>
          <a:prstGeom prst="rect">
            <a:avLst/>
          </a:prstGeom>
        </p:spPr>
        <p:txBody>
          <a:bodyPr wrap="square">
            <a:spAutoFit/>
          </a:bodyPr>
          <a:lstStyle/>
          <a:p>
            <a:pPr marL="342900" indent="-342900">
              <a:buFont typeface="Arial" panose="020B0604020202020204" pitchFamily="34" charset="0"/>
              <a:buChar char="•"/>
            </a:pPr>
            <a:r>
              <a:rPr lang="en-AU" sz="2400" b="1" i="1" dirty="0" smtClean="0">
                <a:latin typeface="Calibri-BoldItalic"/>
              </a:rPr>
              <a:t>Example Letter – </a:t>
            </a:r>
            <a:r>
              <a:rPr lang="en-AU" sz="2400" b="1" i="1" dirty="0" smtClean="0">
                <a:solidFill>
                  <a:srgbClr val="FF0000"/>
                </a:solidFill>
                <a:latin typeface="Calibri-BoldItalic"/>
              </a:rPr>
              <a:t> </a:t>
            </a:r>
          </a:p>
          <a:p>
            <a:pPr marL="1257028" lvl="2" indent="-342900">
              <a:buFont typeface="Arial" panose="020B0604020202020204" pitchFamily="34" charset="0"/>
              <a:buChar char="•"/>
            </a:pPr>
            <a:r>
              <a:rPr lang="en-AU" sz="2400" dirty="0" smtClean="0">
                <a:latin typeface="Calibri-BoldItalic"/>
              </a:rPr>
              <a:t>Why we need multiple organisations to take Action and advocate</a:t>
            </a:r>
          </a:p>
          <a:p>
            <a:pPr marL="1257028" lvl="2" indent="-342900">
              <a:buFont typeface="Arial" panose="020B0604020202020204" pitchFamily="34" charset="0"/>
              <a:buChar char="•"/>
            </a:pPr>
            <a:r>
              <a:rPr lang="en-AU" sz="2400" dirty="0" smtClean="0">
                <a:latin typeface="Calibri-BoldItalic"/>
              </a:rPr>
              <a:t>Key actions and message, SUSTAINABILITY of services for the Community </a:t>
            </a:r>
          </a:p>
          <a:p>
            <a:pPr lvl="2"/>
            <a:endParaRPr lang="en-AU" sz="1100" dirty="0" smtClean="0">
              <a:latin typeface="Calibri-BoldItalic"/>
            </a:endParaRPr>
          </a:p>
          <a:p>
            <a:r>
              <a:rPr lang="en-AU" sz="1800" dirty="0"/>
              <a:t>Dear [</a:t>
            </a:r>
            <a:r>
              <a:rPr lang="en-AU" sz="1800" dirty="0">
                <a:solidFill>
                  <a:srgbClr val="FF0000"/>
                </a:solidFill>
              </a:rPr>
              <a:t>Contract Manager</a:t>
            </a:r>
            <a:r>
              <a:rPr lang="en-AU" sz="1800" dirty="0"/>
              <a:t>],</a:t>
            </a:r>
            <a:endParaRPr lang="en-US" sz="1800" dirty="0"/>
          </a:p>
          <a:p>
            <a:r>
              <a:rPr lang="en-AU" sz="1800" dirty="0"/>
              <a:t> </a:t>
            </a:r>
            <a:endParaRPr lang="en-US" sz="1800" dirty="0"/>
          </a:p>
          <a:p>
            <a:r>
              <a:rPr lang="en-AU" sz="1800" b="1" dirty="0"/>
              <a:t>Re: Funding and Contracting - Sustainability of Services</a:t>
            </a:r>
            <a:endParaRPr lang="en-US" sz="1800" dirty="0"/>
          </a:p>
          <a:p>
            <a:r>
              <a:rPr lang="en-AU" sz="1800" dirty="0"/>
              <a:t> </a:t>
            </a:r>
            <a:endParaRPr lang="en-US" sz="1800" dirty="0"/>
          </a:p>
          <a:p>
            <a:r>
              <a:rPr lang="en-AU" sz="1800" dirty="0"/>
              <a:t>We are writing to seek your support in reassessing the level of funding provided to </a:t>
            </a:r>
            <a:r>
              <a:rPr lang="en-AU" sz="1800" dirty="0">
                <a:solidFill>
                  <a:srgbClr val="FF0000"/>
                </a:solidFill>
              </a:rPr>
              <a:t>[your organisation’s name] </a:t>
            </a:r>
            <a:r>
              <a:rPr lang="en-AU" sz="1800" dirty="0"/>
              <a:t>for the [</a:t>
            </a:r>
            <a:r>
              <a:rPr lang="en-AU" sz="1800" dirty="0">
                <a:solidFill>
                  <a:srgbClr val="FF0000"/>
                </a:solidFill>
              </a:rPr>
              <a:t>name of program</a:t>
            </a:r>
            <a:r>
              <a:rPr lang="en-AU" sz="1800" dirty="0"/>
              <a:t>]. </a:t>
            </a:r>
            <a:endParaRPr lang="en-US" sz="1800" dirty="0"/>
          </a:p>
          <a:p>
            <a:r>
              <a:rPr lang="en-AU" sz="1800" dirty="0"/>
              <a:t> </a:t>
            </a:r>
            <a:endParaRPr lang="en-US" sz="1800" dirty="0"/>
          </a:p>
          <a:p>
            <a:r>
              <a:rPr lang="en-AU" sz="1800" dirty="0"/>
              <a:t>As you would be aware, this program has been in place for [</a:t>
            </a:r>
            <a:r>
              <a:rPr lang="en-AU" sz="1800" dirty="0">
                <a:solidFill>
                  <a:srgbClr val="FF0000"/>
                </a:solidFill>
              </a:rPr>
              <a:t>number of years</a:t>
            </a:r>
            <a:r>
              <a:rPr lang="en-AU" sz="1800" dirty="0"/>
              <a:t>], and given the extensions which have occurred, there has not been an appropriate opportunity to reassess the adequacy of the funding in conjunction with the required service levels and </a:t>
            </a:r>
            <a:r>
              <a:rPr lang="en-AU" sz="1800" dirty="0" smtClean="0"/>
              <a:t>outcomes………………………. </a:t>
            </a:r>
            <a:endParaRPr lang="en-US" sz="1800" dirty="0"/>
          </a:p>
          <a:p>
            <a:pPr marL="342900" indent="-342900">
              <a:buFont typeface="Arial" panose="020B0604020202020204" pitchFamily="34" charset="0"/>
              <a:buChar char="•"/>
            </a:pPr>
            <a:endParaRPr lang="en-AU" sz="2400" b="1" i="1" dirty="0" smtClean="0">
              <a:latin typeface="Calibri-BoldItalic"/>
            </a:endParaRPr>
          </a:p>
          <a:p>
            <a:pPr marL="342900" indent="-342900">
              <a:buFont typeface="Arial" panose="020B0604020202020204" pitchFamily="34" charset="0"/>
              <a:buChar char="•"/>
            </a:pPr>
            <a:endParaRPr lang="en-AU" sz="2400" dirty="0" smtClean="0">
              <a:latin typeface="Calibri-BoldItalic"/>
            </a:endParaRPr>
          </a:p>
          <a:p>
            <a:endParaRPr lang="en-AU" sz="2000" dirty="0">
              <a:latin typeface="Arial" panose="020B0604020202020204" pitchFamily="34" charset="0"/>
            </a:endParaRPr>
          </a:p>
          <a:p>
            <a:endParaRPr lang="en-AU" dirty="0"/>
          </a:p>
        </p:txBody>
      </p:sp>
    </p:spTree>
    <p:extLst>
      <p:ext uri="{BB962C8B-B14F-4D97-AF65-F5344CB8AC3E}">
        <p14:creationId xmlns:p14="http://schemas.microsoft.com/office/powerpoint/2010/main" val="3599762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What Can we Do</a:t>
            </a:r>
            <a:endParaRPr lang="en-AU" sz="2800" dirty="0">
              <a:solidFill>
                <a:srgbClr val="FF0000"/>
              </a:solidFill>
            </a:endParaRPr>
          </a:p>
        </p:txBody>
      </p:sp>
      <p:sp>
        <p:nvSpPr>
          <p:cNvPr id="3" name="Rectangle 2"/>
          <p:cNvSpPr/>
          <p:nvPr/>
        </p:nvSpPr>
        <p:spPr>
          <a:xfrm>
            <a:off x="1514475" y="1205917"/>
            <a:ext cx="9989266" cy="2485292"/>
          </a:xfrm>
          <a:prstGeom prst="rect">
            <a:avLst/>
          </a:prstGeom>
        </p:spPr>
        <p:txBody>
          <a:bodyPr wrap="square" lIns="91416" tIns="45718" rIns="91416" bIns="45718">
            <a:spAutoFit/>
          </a:bodyPr>
          <a:lstStyle/>
          <a:p>
            <a:pPr>
              <a:lnSpc>
                <a:spcPct val="150000"/>
              </a:lnSpc>
            </a:pP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1" y="818148"/>
            <a:ext cx="11434813" cy="615553"/>
          </a:xfrm>
          <a:prstGeom prst="rect">
            <a:avLst/>
          </a:prstGeom>
        </p:spPr>
        <p:txBody>
          <a:bodyPr wrap="square">
            <a:spAutoFit/>
          </a:bodyPr>
          <a:lstStyle/>
          <a:p>
            <a:endParaRPr lang="en-AU" sz="1000" b="1" i="1" dirty="0">
              <a:latin typeface="Calibri-BoldItalic"/>
            </a:endParaRPr>
          </a:p>
          <a:p>
            <a:r>
              <a:rPr lang="en-AU" sz="2400" b="1" i="1" dirty="0" smtClean="0">
                <a:latin typeface="Calibri-BoldItalic"/>
              </a:rPr>
              <a:t>Example Spreadsheet</a:t>
            </a:r>
            <a:endParaRPr lang="en-AU" dirty="0"/>
          </a:p>
        </p:txBody>
      </p:sp>
      <p:pic>
        <p:nvPicPr>
          <p:cNvPr id="5" name="Picture 4"/>
          <p:cNvPicPr>
            <a:picLocks noChangeAspect="1"/>
          </p:cNvPicPr>
          <p:nvPr/>
        </p:nvPicPr>
        <p:blipFill>
          <a:blip r:embed="rId4"/>
          <a:stretch>
            <a:fillRect/>
          </a:stretch>
        </p:blipFill>
        <p:spPr>
          <a:xfrm>
            <a:off x="2071688" y="1527371"/>
            <a:ext cx="6243637" cy="3911896"/>
          </a:xfrm>
          <a:prstGeom prst="rect">
            <a:avLst/>
          </a:prstGeom>
        </p:spPr>
      </p:pic>
    </p:spTree>
    <p:extLst>
      <p:ext uri="{BB962C8B-B14F-4D97-AF65-F5344CB8AC3E}">
        <p14:creationId xmlns:p14="http://schemas.microsoft.com/office/powerpoint/2010/main" val="666585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36795203"/>
              </p:ext>
            </p:extLst>
          </p:nvPr>
        </p:nvGraphicFramePr>
        <p:xfrm>
          <a:off x="94268" y="141402"/>
          <a:ext cx="11632676" cy="6495068"/>
        </p:xfrm>
        <a:graphic>
          <a:graphicData uri="http://schemas.openxmlformats.org/presentationml/2006/ole">
            <mc:AlternateContent xmlns:mc="http://schemas.openxmlformats.org/markup-compatibility/2006">
              <mc:Choice xmlns:v="urn:schemas-microsoft-com:vml" Requires="v">
                <p:oleObj spid="_x0000_s1041" name="Worksheet" r:id="rId3" imgW="12154009" imgH="11115764" progId="Excel.Sheet.12">
                  <p:embed/>
                </p:oleObj>
              </mc:Choice>
              <mc:Fallback>
                <p:oleObj name="Worksheet" r:id="rId3" imgW="12154009" imgH="11115764" progId="Excel.Sheet.12">
                  <p:embed/>
                  <p:pic>
                    <p:nvPicPr>
                      <p:cNvPr id="0" name=""/>
                      <p:cNvPicPr/>
                      <p:nvPr/>
                    </p:nvPicPr>
                    <p:blipFill>
                      <a:blip r:embed="rId4"/>
                      <a:stretch>
                        <a:fillRect/>
                      </a:stretch>
                    </p:blipFill>
                    <p:spPr>
                      <a:xfrm>
                        <a:off x="94268" y="141402"/>
                        <a:ext cx="11632676" cy="6495068"/>
                      </a:xfrm>
                      <a:prstGeom prst="rect">
                        <a:avLst/>
                      </a:prstGeom>
                    </p:spPr>
                  </p:pic>
                </p:oleObj>
              </mc:Fallback>
            </mc:AlternateContent>
          </a:graphicData>
        </a:graphic>
      </p:graphicFrame>
    </p:spTree>
    <p:extLst>
      <p:ext uri="{BB962C8B-B14F-4D97-AF65-F5344CB8AC3E}">
        <p14:creationId xmlns:p14="http://schemas.microsoft.com/office/powerpoint/2010/main" val="1855733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524" y="197963"/>
            <a:ext cx="3223967" cy="461665"/>
          </a:xfrm>
          <a:prstGeom prst="rect">
            <a:avLst/>
          </a:prstGeom>
          <a:noFill/>
        </p:spPr>
        <p:txBody>
          <a:bodyPr wrap="square" rtlCol="0">
            <a:spAutoFit/>
          </a:bodyPr>
          <a:lstStyle/>
          <a:p>
            <a:r>
              <a:rPr lang="en-AU" sz="2400" b="1" dirty="0" smtClean="0">
                <a:solidFill>
                  <a:srgbClr val="5F193A"/>
                </a:solidFill>
              </a:rPr>
              <a:t>CPI and ERO Increases </a:t>
            </a:r>
            <a:endParaRPr lang="en-AU" sz="2400" b="1" dirty="0">
              <a:solidFill>
                <a:srgbClr val="5F193A"/>
              </a:solidFill>
            </a:endParaRPr>
          </a:p>
        </p:txBody>
      </p:sp>
      <p:pic>
        <p:nvPicPr>
          <p:cNvPr id="5" name="Picture 4"/>
          <p:cNvPicPr>
            <a:picLocks noChangeAspect="1"/>
          </p:cNvPicPr>
          <p:nvPr/>
        </p:nvPicPr>
        <p:blipFill>
          <a:blip r:embed="rId2"/>
          <a:stretch>
            <a:fillRect/>
          </a:stretch>
        </p:blipFill>
        <p:spPr>
          <a:xfrm>
            <a:off x="254524" y="1567543"/>
            <a:ext cx="11462983" cy="2341040"/>
          </a:xfrm>
          <a:prstGeom prst="rect">
            <a:avLst/>
          </a:prstGeom>
        </p:spPr>
      </p:pic>
    </p:spTree>
    <p:extLst>
      <p:ext uri="{BB962C8B-B14F-4D97-AF65-F5344CB8AC3E}">
        <p14:creationId xmlns:p14="http://schemas.microsoft.com/office/powerpoint/2010/main" val="3849520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390" y="197963"/>
            <a:ext cx="8795208" cy="384721"/>
          </a:xfrm>
          <a:prstGeom prst="rect">
            <a:avLst/>
          </a:prstGeom>
          <a:noFill/>
        </p:spPr>
        <p:txBody>
          <a:bodyPr wrap="square" rtlCol="0">
            <a:spAutoFit/>
          </a:bodyPr>
          <a:lstStyle/>
          <a:p>
            <a:r>
              <a:rPr lang="en-AU" b="1" dirty="0" smtClean="0">
                <a:solidFill>
                  <a:srgbClr val="990033"/>
                </a:solidFill>
              </a:rPr>
              <a:t>Estimated ERO and Award  Increases to July 2020</a:t>
            </a:r>
            <a:endParaRPr lang="en-AU" b="1" dirty="0">
              <a:solidFill>
                <a:srgbClr val="990033"/>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3478575"/>
              </p:ext>
            </p:extLst>
          </p:nvPr>
        </p:nvGraphicFramePr>
        <p:xfrm>
          <a:off x="343695" y="1306136"/>
          <a:ext cx="7004697" cy="1389930"/>
        </p:xfrm>
        <a:graphic>
          <a:graphicData uri="http://schemas.openxmlformats.org/presentationml/2006/ole">
            <mc:AlternateContent xmlns:mc="http://schemas.openxmlformats.org/markup-compatibility/2006">
              <mc:Choice xmlns:v="urn:schemas-microsoft-com:vml" Requires="v">
                <p:oleObj spid="_x0000_s3106" name="Worksheet" r:id="rId3" imgW="4848279" imgH="961995" progId="Excel.Sheet.12">
                  <p:embed/>
                </p:oleObj>
              </mc:Choice>
              <mc:Fallback>
                <p:oleObj name="Worksheet" r:id="rId3" imgW="4848279" imgH="961995" progId="Excel.Sheet.12">
                  <p:embed/>
                  <p:pic>
                    <p:nvPicPr>
                      <p:cNvPr id="0" name=""/>
                      <p:cNvPicPr/>
                      <p:nvPr/>
                    </p:nvPicPr>
                    <p:blipFill>
                      <a:blip r:embed="rId4"/>
                      <a:stretch>
                        <a:fillRect/>
                      </a:stretch>
                    </p:blipFill>
                    <p:spPr>
                      <a:xfrm>
                        <a:off x="343695" y="1306136"/>
                        <a:ext cx="7004697" cy="138993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2190948"/>
              </p:ext>
            </p:extLst>
          </p:nvPr>
        </p:nvGraphicFramePr>
        <p:xfrm>
          <a:off x="8006105" y="197963"/>
          <a:ext cx="3004402" cy="6473499"/>
        </p:xfrm>
        <a:graphic>
          <a:graphicData uri="http://schemas.openxmlformats.org/presentationml/2006/ole">
            <mc:AlternateContent xmlns:mc="http://schemas.openxmlformats.org/markup-compatibility/2006">
              <mc:Choice xmlns:v="urn:schemas-microsoft-com:vml" Requires="v">
                <p:oleObj spid="_x0000_s3107" name="Worksheet" r:id="rId5" imgW="3629188" imgH="7820040" progId="Excel.Sheet.12">
                  <p:embed/>
                </p:oleObj>
              </mc:Choice>
              <mc:Fallback>
                <p:oleObj name="Worksheet" r:id="rId5" imgW="3629188" imgH="7820040" progId="Excel.Sheet.12">
                  <p:embed/>
                  <p:pic>
                    <p:nvPicPr>
                      <p:cNvPr id="0" name=""/>
                      <p:cNvPicPr/>
                      <p:nvPr/>
                    </p:nvPicPr>
                    <p:blipFill>
                      <a:blip r:embed="rId6"/>
                      <a:stretch>
                        <a:fillRect/>
                      </a:stretch>
                    </p:blipFill>
                    <p:spPr>
                      <a:xfrm>
                        <a:off x="8006105" y="197963"/>
                        <a:ext cx="3004402" cy="6473499"/>
                      </a:xfrm>
                      <a:prstGeom prst="rect">
                        <a:avLst/>
                      </a:prstGeom>
                    </p:spPr>
                  </p:pic>
                </p:oleObj>
              </mc:Fallback>
            </mc:AlternateContent>
          </a:graphicData>
        </a:graphic>
      </p:graphicFrame>
    </p:spTree>
    <p:extLst>
      <p:ext uri="{BB962C8B-B14F-4D97-AF65-F5344CB8AC3E}">
        <p14:creationId xmlns:p14="http://schemas.microsoft.com/office/powerpoint/2010/main" val="37575743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What Can we Do </a:t>
            </a:r>
            <a:endParaRPr lang="en-AU" sz="28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9143" y="1222362"/>
            <a:ext cx="11434813" cy="3770263"/>
          </a:xfrm>
          <a:prstGeom prst="rect">
            <a:avLst/>
          </a:prstGeom>
        </p:spPr>
        <p:txBody>
          <a:bodyPr wrap="square">
            <a:spAutoFit/>
          </a:bodyPr>
          <a:lstStyle/>
          <a:p>
            <a:pPr lvl="1" algn="ctr"/>
            <a:endParaRPr lang="en-AU" sz="2400" dirty="0">
              <a:latin typeface="Calibri-BoldItalic"/>
            </a:endParaRPr>
          </a:p>
          <a:p>
            <a:pPr lvl="1" algn="ctr"/>
            <a:endParaRPr lang="en-AU" sz="2400" b="1" dirty="0" smtClean="0">
              <a:latin typeface="Calibri-BoldItalic"/>
            </a:endParaRPr>
          </a:p>
          <a:p>
            <a:pPr lvl="1" algn="ctr"/>
            <a:endParaRPr lang="en-AU" sz="3200" b="1" dirty="0">
              <a:latin typeface="Calibri-BoldItalic"/>
            </a:endParaRPr>
          </a:p>
          <a:p>
            <a:pPr lvl="1" algn="ctr"/>
            <a:r>
              <a:rPr lang="en-AU" sz="3200" b="1" dirty="0" smtClean="0">
                <a:latin typeface="Calibri-BoldItalic"/>
              </a:rPr>
              <a:t>How can we track the collective loss of Services to the Community?</a:t>
            </a:r>
          </a:p>
          <a:p>
            <a:pPr marL="342900" indent="-342900">
              <a:buFont typeface="Arial" panose="020B0604020202020204" pitchFamily="34" charset="0"/>
              <a:buChar char="•"/>
            </a:pPr>
            <a:endParaRPr lang="en-AU" sz="3200" b="1" i="1" dirty="0" smtClean="0">
              <a:latin typeface="Calibri-BoldItalic"/>
            </a:endParaRPr>
          </a:p>
          <a:p>
            <a:pPr marL="342900" indent="-342900">
              <a:buFont typeface="Arial" panose="020B0604020202020204" pitchFamily="34" charset="0"/>
              <a:buChar char="•"/>
            </a:pPr>
            <a:endParaRPr lang="en-AU" sz="2400" dirty="0" smtClean="0">
              <a:latin typeface="Calibri-BoldItalic"/>
            </a:endParaRPr>
          </a:p>
          <a:p>
            <a:endParaRPr lang="en-AU" sz="2000" dirty="0">
              <a:latin typeface="Arial" panose="020B0604020202020204" pitchFamily="34" charset="0"/>
            </a:endParaRPr>
          </a:p>
          <a:p>
            <a:endParaRPr lang="en-AU" dirty="0"/>
          </a:p>
        </p:txBody>
      </p:sp>
    </p:spTree>
    <p:extLst>
      <p:ext uri="{BB962C8B-B14F-4D97-AF65-F5344CB8AC3E}">
        <p14:creationId xmlns:p14="http://schemas.microsoft.com/office/powerpoint/2010/main" val="12759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954103"/>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What Can we Do</a:t>
            </a:r>
          </a:p>
          <a:p>
            <a:endParaRPr lang="en-AU" sz="2800" dirty="0">
              <a:solidFill>
                <a:srgbClr val="FF0000"/>
              </a:solidFill>
            </a:endParaRPr>
          </a:p>
        </p:txBody>
      </p:sp>
      <p:sp>
        <p:nvSpPr>
          <p:cNvPr id="3" name="Rectangle 2"/>
          <p:cNvSpPr/>
          <p:nvPr/>
        </p:nvSpPr>
        <p:spPr>
          <a:xfrm>
            <a:off x="615820" y="1307657"/>
            <a:ext cx="10887921" cy="6986524"/>
          </a:xfrm>
          <a:prstGeom prst="rect">
            <a:avLst/>
          </a:prstGeom>
        </p:spPr>
        <p:txBody>
          <a:bodyPr wrap="square" lIns="91416" tIns="45718" rIns="91416" bIns="45718">
            <a:spAutoFit/>
          </a:bodyPr>
          <a:lstStyle/>
          <a:p>
            <a:pPr>
              <a:lnSpc>
                <a:spcPct val="150000"/>
              </a:lnSpc>
            </a:pPr>
            <a:r>
              <a:rPr lang="en-AU" sz="2400" b="1" i="1" dirty="0" smtClean="0"/>
              <a:t>Next </a:t>
            </a:r>
            <a:r>
              <a:rPr lang="en-AU" sz="2400" b="1" i="1" dirty="0" smtClean="0">
                <a:latin typeface="Calibri-BoldItalic"/>
              </a:rPr>
              <a:t>steps</a:t>
            </a:r>
            <a:r>
              <a:rPr lang="en-AU" sz="2400" b="1" i="1" dirty="0" smtClean="0"/>
              <a:t>:</a:t>
            </a:r>
          </a:p>
          <a:p>
            <a:pPr marL="342900" indent="-342900">
              <a:lnSpc>
                <a:spcPct val="150000"/>
              </a:lnSpc>
              <a:buFont typeface="Arial" pitchFamily="34" charset="0"/>
              <a:buChar char="•"/>
            </a:pPr>
            <a:r>
              <a:rPr lang="en-AU" dirty="0" smtClean="0"/>
              <a:t>Members are encouraged to use the template letters to write to Contract managers, Ministers and local parliamentarians</a:t>
            </a:r>
          </a:p>
          <a:p>
            <a:pPr marL="342900" indent="-342900">
              <a:lnSpc>
                <a:spcPct val="150000"/>
              </a:lnSpc>
              <a:buFont typeface="Arial" pitchFamily="34" charset="0"/>
              <a:buChar char="•"/>
            </a:pPr>
            <a:r>
              <a:rPr lang="en-AU" dirty="0" smtClean="0"/>
              <a:t>Emphasise impact on Service Users, employees and the broader community</a:t>
            </a:r>
          </a:p>
          <a:p>
            <a:pPr marL="342900" indent="-342900">
              <a:lnSpc>
                <a:spcPct val="150000"/>
              </a:lnSpc>
              <a:buFont typeface="Arial" pitchFamily="34" charset="0"/>
              <a:buChar char="•"/>
            </a:pPr>
            <a:r>
              <a:rPr lang="en-AU" dirty="0" smtClean="0"/>
              <a:t>Focus on risk management and potential impact on quality of service</a:t>
            </a:r>
          </a:p>
          <a:p>
            <a:pPr marL="342900" indent="-342900">
              <a:lnSpc>
                <a:spcPct val="150000"/>
              </a:lnSpc>
              <a:buFont typeface="Arial" pitchFamily="34" charset="0"/>
              <a:buChar char="•"/>
            </a:pPr>
            <a:r>
              <a:rPr lang="en-AU" dirty="0" smtClean="0"/>
              <a:t>In EVERY meeting with politicians, highlight sustainability issues stemming from government policy</a:t>
            </a:r>
          </a:p>
          <a:p>
            <a:pPr marL="342900" indent="-342900">
              <a:lnSpc>
                <a:spcPct val="150000"/>
              </a:lnSpc>
              <a:buFont typeface="Arial" pitchFamily="34" charset="0"/>
              <a:buChar char="•"/>
            </a:pPr>
            <a:r>
              <a:rPr lang="en-AU" dirty="0" smtClean="0"/>
              <a:t>In every tender, ensure that pricing reflects the true cost of service delivery over the full term of the contract</a:t>
            </a:r>
          </a:p>
          <a:p>
            <a:pPr marL="342900" indent="-342900">
              <a:lnSpc>
                <a:spcPct val="150000"/>
              </a:lnSpc>
              <a:buFont typeface="Arial" pitchFamily="34" charset="0"/>
              <a:buChar char="•"/>
            </a:pPr>
            <a:r>
              <a:rPr lang="en-AU" dirty="0" smtClean="0"/>
              <a:t>Prepare longer term forecasts and discuss them with your boards – </a:t>
            </a:r>
            <a:r>
              <a:rPr lang="en-AU" dirty="0"/>
              <a:t/>
            </a:r>
            <a:br>
              <a:rPr lang="en-AU" dirty="0"/>
            </a:br>
            <a:r>
              <a:rPr lang="en-AU" dirty="0" smtClean="0"/>
              <a:t>they also have an advocacy role</a:t>
            </a:r>
          </a:p>
          <a:p>
            <a:pPr marL="342900" indent="-342900">
              <a:lnSpc>
                <a:spcPct val="150000"/>
              </a:lnSpc>
              <a:buFont typeface="Arial" pitchFamily="34" charset="0"/>
              <a:buChar char="•"/>
            </a:pP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6" name="Rectangle 5"/>
          <p:cNvSpPr/>
          <p:nvPr/>
        </p:nvSpPr>
        <p:spPr>
          <a:xfrm>
            <a:off x="500514" y="1049154"/>
            <a:ext cx="12012327" cy="692497"/>
          </a:xfrm>
          <a:prstGeom prst="rect">
            <a:avLst/>
          </a:prstGeom>
        </p:spPr>
        <p:txBody>
          <a:bodyPr wrap="square">
            <a:spAutoFit/>
          </a:bodyPr>
          <a:lstStyle/>
          <a:p>
            <a:endParaRPr lang="en-AU" sz="2000" dirty="0">
              <a:latin typeface="Arial" panose="020B0604020202020204" pitchFamily="34" charset="0"/>
            </a:endParaRPr>
          </a:p>
          <a:p>
            <a:endParaRPr lang="en-AU" dirty="0"/>
          </a:p>
        </p:txBody>
      </p:sp>
      <p:sp>
        <p:nvSpPr>
          <p:cNvPr id="5" name="Rectangle 4"/>
          <p:cNvSpPr/>
          <p:nvPr/>
        </p:nvSpPr>
        <p:spPr>
          <a:xfrm>
            <a:off x="288435" y="2921169"/>
            <a:ext cx="10653680" cy="830997"/>
          </a:xfrm>
          <a:prstGeom prst="rect">
            <a:avLst/>
          </a:prstGeom>
        </p:spPr>
        <p:txBody>
          <a:bodyPr wrap="square">
            <a:spAutoFit/>
          </a:bodyPr>
          <a:lstStyle/>
          <a:p>
            <a:pPr>
              <a:spcAft>
                <a:spcPts val="0"/>
              </a:spcAft>
            </a:pPr>
            <a:endParaRPr lang="en-AU" sz="2800" dirty="0">
              <a:latin typeface="Calibri" panose="020F0502020204030204" pitchFamily="34" charset="0"/>
              <a:ea typeface="Calibri" panose="020F0502020204030204" pitchFamily="34" charset="0"/>
            </a:endParaRPr>
          </a:p>
          <a:p>
            <a:pPr>
              <a:spcAft>
                <a:spcPts val="0"/>
              </a:spcAft>
            </a:pPr>
            <a:r>
              <a:rPr lang="en-AU" sz="2000" dirty="0">
                <a:solidFill>
                  <a:srgbClr val="666666"/>
                </a:solidFill>
                <a:latin typeface="Segoe UI" panose="020B0502040204020203" pitchFamily="34" charset="0"/>
                <a:ea typeface="Calibri" panose="020F0502020204030204" pitchFamily="34" charset="0"/>
              </a:rPr>
              <a:t> </a:t>
            </a:r>
            <a:endParaRPr lang="en-AU"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24825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Introduction and Acknowledgement of Country</a:t>
            </a:r>
            <a:endParaRPr lang="en-AU" sz="2800" dirty="0"/>
          </a:p>
        </p:txBody>
      </p:sp>
      <p:sp>
        <p:nvSpPr>
          <p:cNvPr id="3" name="Rectangle 2"/>
          <p:cNvSpPr/>
          <p:nvPr/>
        </p:nvSpPr>
        <p:spPr>
          <a:xfrm>
            <a:off x="1591893" y="1307657"/>
            <a:ext cx="9911848" cy="5216809"/>
          </a:xfrm>
          <a:prstGeom prst="rect">
            <a:avLst/>
          </a:prstGeom>
        </p:spPr>
        <p:txBody>
          <a:bodyPr wrap="square" lIns="91416" tIns="45718" rIns="91416" bIns="45718">
            <a:spAutoFit/>
          </a:bodyPr>
          <a:lstStyle/>
          <a:p>
            <a:pPr>
              <a:lnSpc>
                <a:spcPct val="150000"/>
              </a:lnSpc>
            </a:pPr>
            <a:r>
              <a:rPr lang="en-AU" sz="3600" dirty="0" smtClean="0">
                <a:solidFill>
                  <a:srgbClr val="5F193A"/>
                </a:solidFill>
              </a:rPr>
              <a:t>Debra Zanella, WACOSS President</a:t>
            </a:r>
          </a:p>
          <a:p>
            <a:endParaRPr lang="en-AU" dirty="0" smtClean="0"/>
          </a:p>
          <a:p>
            <a:r>
              <a:rPr lang="en-AU" dirty="0" smtClean="0"/>
              <a:t>I </a:t>
            </a:r>
            <a:r>
              <a:rPr lang="en-AU" dirty="0"/>
              <a:t>would </a:t>
            </a:r>
            <a:r>
              <a:rPr lang="en-AU" dirty="0" smtClean="0"/>
              <a:t>like </a:t>
            </a:r>
            <a:r>
              <a:rPr lang="en-AU" dirty="0"/>
              <a:t>to acknowledge the W</a:t>
            </a:r>
            <a:r>
              <a:rPr lang="en-AU" dirty="0" smtClean="0"/>
              <a:t>hadjuk </a:t>
            </a:r>
            <a:r>
              <a:rPr lang="en-AU" dirty="0"/>
              <a:t>people of the </a:t>
            </a:r>
            <a:r>
              <a:rPr lang="en-AU" dirty="0" smtClean="0"/>
              <a:t>Noongar </a:t>
            </a:r>
            <a:r>
              <a:rPr lang="en-AU" dirty="0"/>
              <a:t>nation as the traditional owners and custodians of the land on which we meet. </a:t>
            </a:r>
            <a:endParaRPr lang="en-AU" dirty="0" smtClean="0"/>
          </a:p>
          <a:p>
            <a:endParaRPr lang="en-AU" dirty="0"/>
          </a:p>
          <a:p>
            <a:r>
              <a:rPr lang="en-AU" dirty="0" smtClean="0"/>
              <a:t>We </a:t>
            </a:r>
            <a:r>
              <a:rPr lang="en-AU" dirty="0"/>
              <a:t>pay our respects to their elders, past present and future … and commit to walk with them on a journey of learning and reconciliation as we seek – as mission driven organisations – to deliver inclusive and culturally appropriate services that help close the gaps in life outcomes and empower </a:t>
            </a:r>
            <a:r>
              <a:rPr lang="en-AU" dirty="0" smtClean="0"/>
              <a:t>Aboriginal people </a:t>
            </a:r>
            <a:r>
              <a:rPr lang="en-AU" dirty="0"/>
              <a:t>to meet their aspirations for healthy and resilient communities and a better life.</a:t>
            </a:r>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Tree>
    <p:extLst>
      <p:ext uri="{BB962C8B-B14F-4D97-AF65-F5344CB8AC3E}">
        <p14:creationId xmlns:p14="http://schemas.microsoft.com/office/powerpoint/2010/main" val="2616060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390" y="197963"/>
            <a:ext cx="8795208" cy="369332"/>
          </a:xfrm>
          <a:prstGeom prst="rect">
            <a:avLst/>
          </a:prstGeom>
          <a:noFill/>
        </p:spPr>
        <p:txBody>
          <a:bodyPr wrap="square" rtlCol="0">
            <a:spAutoFit/>
          </a:bodyPr>
          <a:lstStyle/>
          <a:p>
            <a:r>
              <a:rPr lang="en-AU" sz="1800" b="1" u="sng" dirty="0">
                <a:solidFill>
                  <a:schemeClr val="bg1"/>
                </a:solidFill>
                <a:latin typeface="Segoe UI" panose="020B0502040204020203" pitchFamily="34" charset="0"/>
                <a:ea typeface="Calibri" panose="020F0502020204030204" pitchFamily="34" charset="0"/>
                <a:hlinkClick r:id="rId2"/>
              </a:rPr>
              <a:t>http://wacoss.org.au/news/funding-and-contracting-advocacy</a:t>
            </a:r>
            <a:endParaRPr lang="en-AU" b="1" dirty="0">
              <a:solidFill>
                <a:srgbClr val="990033"/>
              </a:solidFill>
            </a:endParaRPr>
          </a:p>
        </p:txBody>
      </p:sp>
      <p:pic>
        <p:nvPicPr>
          <p:cNvPr id="3" name="Picture 2"/>
          <p:cNvPicPr>
            <a:picLocks noChangeAspect="1"/>
          </p:cNvPicPr>
          <p:nvPr/>
        </p:nvPicPr>
        <p:blipFill>
          <a:blip r:embed="rId3"/>
          <a:stretch>
            <a:fillRect/>
          </a:stretch>
        </p:blipFill>
        <p:spPr>
          <a:xfrm>
            <a:off x="1408296" y="678781"/>
            <a:ext cx="9105900" cy="5981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4414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
            <a:ext cx="12192000" cy="6857799"/>
          </a:xfrm>
          <a:prstGeom prst="rect">
            <a:avLst/>
          </a:prstGeom>
        </p:spPr>
      </p:pic>
      <p:sp>
        <p:nvSpPr>
          <p:cNvPr id="2" name="Title 1"/>
          <p:cNvSpPr>
            <a:spLocks noGrp="1"/>
          </p:cNvSpPr>
          <p:nvPr>
            <p:ph type="ctrTitle"/>
          </p:nvPr>
        </p:nvSpPr>
        <p:spPr>
          <a:xfrm>
            <a:off x="1568918" y="3291840"/>
            <a:ext cx="10347158" cy="1212783"/>
          </a:xfrm>
        </p:spPr>
        <p:txBody>
          <a:bodyPr>
            <a:normAutofit/>
          </a:bodyPr>
          <a:lstStyle/>
          <a:p>
            <a:pPr algn="l"/>
            <a:r>
              <a:rPr lang="en-AU" sz="4800" b="1" dirty="0" smtClean="0">
                <a:solidFill>
                  <a:schemeClr val="bg1"/>
                </a:solidFill>
              </a:rPr>
              <a:t>Questions, Discussion and Action</a:t>
            </a:r>
            <a:endParaRPr lang="en-AU" sz="4800" b="1"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49" y="840656"/>
            <a:ext cx="1283204" cy="2000928"/>
          </a:xfrm>
          <a:prstGeom prst="rect">
            <a:avLst/>
          </a:prstGeom>
        </p:spPr>
      </p:pic>
      <p:sp>
        <p:nvSpPr>
          <p:cNvPr id="7" name="TextBox 6"/>
          <p:cNvSpPr txBox="1"/>
          <p:nvPr/>
        </p:nvSpPr>
        <p:spPr>
          <a:xfrm>
            <a:off x="5390147" y="6192982"/>
            <a:ext cx="6660682" cy="553998"/>
          </a:xfrm>
          <a:prstGeom prst="rect">
            <a:avLst/>
          </a:prstGeom>
          <a:noFill/>
        </p:spPr>
        <p:txBody>
          <a:bodyPr wrap="square" rtlCol="0">
            <a:spAutoFit/>
          </a:bodyPr>
          <a:lstStyle/>
          <a:p>
            <a:r>
              <a:rPr lang="en-AU" sz="3000" b="1" dirty="0">
                <a:solidFill>
                  <a:schemeClr val="bg1"/>
                </a:solidFill>
              </a:rPr>
              <a:t>Sustainability &amp; Advocacy Consultation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6209" y="932068"/>
            <a:ext cx="5003597" cy="1097280"/>
          </a:xfrm>
          <a:prstGeom prst="rect">
            <a:avLst/>
          </a:prstGeom>
        </p:spPr>
      </p:pic>
    </p:spTree>
    <p:extLst>
      <p:ext uri="{BB962C8B-B14F-4D97-AF65-F5344CB8AC3E}">
        <p14:creationId xmlns:p14="http://schemas.microsoft.com/office/powerpoint/2010/main" val="2613420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1002" y="1307657"/>
            <a:ext cx="9911848" cy="5355308"/>
          </a:xfrm>
          <a:prstGeom prst="rect">
            <a:avLst/>
          </a:prstGeom>
        </p:spPr>
        <p:txBody>
          <a:bodyPr wrap="square" lIns="91416" tIns="45718" rIns="91416" bIns="45718">
            <a:spAutoFit/>
          </a:bodyPr>
          <a:lstStyle/>
          <a:p>
            <a:pPr>
              <a:lnSpc>
                <a:spcPct val="150000"/>
              </a:lnSpc>
            </a:pPr>
            <a:r>
              <a:rPr lang="en-AU" sz="3600" dirty="0" smtClean="0"/>
              <a:t>Objectives of today’s consultation</a:t>
            </a:r>
          </a:p>
          <a:p>
            <a:pPr marL="457200" indent="-457200">
              <a:lnSpc>
                <a:spcPct val="150000"/>
              </a:lnSpc>
              <a:buFont typeface="Arial" panose="020B0604020202020204" pitchFamily="34" charset="0"/>
              <a:buChar char="•"/>
            </a:pPr>
            <a:r>
              <a:rPr lang="en-AU" sz="2400" dirty="0" smtClean="0"/>
              <a:t>Provide background to research and advocacy work to date</a:t>
            </a:r>
          </a:p>
          <a:p>
            <a:pPr marL="457200" indent="-457200">
              <a:lnSpc>
                <a:spcPct val="150000"/>
              </a:lnSpc>
              <a:buFont typeface="Arial" panose="020B0604020202020204" pitchFamily="34" charset="0"/>
              <a:buChar char="•"/>
            </a:pPr>
            <a:r>
              <a:rPr lang="en-AU" sz="2400" dirty="0" smtClean="0"/>
              <a:t>Share our thoughts and suggested strategies </a:t>
            </a:r>
          </a:p>
          <a:p>
            <a:pPr marL="457200" indent="-457200">
              <a:lnSpc>
                <a:spcPct val="150000"/>
              </a:lnSpc>
              <a:buFont typeface="Arial" panose="020B0604020202020204" pitchFamily="34" charset="0"/>
              <a:buChar char="•"/>
            </a:pPr>
            <a:r>
              <a:rPr lang="en-AU" sz="2400" dirty="0" smtClean="0"/>
              <a:t>To hear from members as to what else can be done, and to develop a cohesive and collective advocacy approach</a:t>
            </a:r>
          </a:p>
          <a:p>
            <a:pPr>
              <a:lnSpc>
                <a:spcPct val="150000"/>
              </a:lnSpc>
            </a:pPr>
            <a:endParaRPr lang="en-AU" sz="2400" dirty="0">
              <a:solidFill>
                <a:srgbClr val="FF0000"/>
              </a:solidFill>
            </a:endParaRP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Tree>
    <p:extLst>
      <p:ext uri="{BB962C8B-B14F-4D97-AF65-F5344CB8AC3E}">
        <p14:creationId xmlns:p14="http://schemas.microsoft.com/office/powerpoint/2010/main" val="128928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64" y="90400"/>
            <a:ext cx="12161747" cy="646327"/>
          </a:xfrm>
          <a:prstGeom prst="rect">
            <a:avLst/>
          </a:prstGeom>
        </p:spPr>
        <p:txBody>
          <a:bodyPr wrap="square" lIns="91416" tIns="45718" rIns="91416" bIns="45718">
            <a:spAutoFit/>
          </a:bodyPr>
          <a:lstStyle/>
          <a:p>
            <a:r>
              <a:rPr lang="en-AU" sz="3600" b="1" dirty="0" smtClean="0">
                <a:solidFill>
                  <a:srgbClr val="5F193A"/>
                </a:solidFill>
                <a:effectLst>
                  <a:outerShdw blurRad="50800" dist="50800" dir="5400000" algn="ctr" rotWithShape="0">
                    <a:srgbClr val="000000">
                      <a:alpha val="0"/>
                    </a:srgbClr>
                  </a:outerShdw>
                </a:effectLst>
              </a:rPr>
              <a:t>Background</a:t>
            </a:r>
            <a:endParaRPr lang="en-AU" sz="3600" b="1" dirty="0">
              <a:solidFill>
                <a:srgbClr val="FF0000"/>
              </a:solidFill>
            </a:endParaRPr>
          </a:p>
        </p:txBody>
      </p:sp>
      <p:sp>
        <p:nvSpPr>
          <p:cNvPr id="3" name="Rectangle 2"/>
          <p:cNvSpPr/>
          <p:nvPr/>
        </p:nvSpPr>
        <p:spPr>
          <a:xfrm>
            <a:off x="232738" y="736727"/>
            <a:ext cx="11472750" cy="3431705"/>
          </a:xfrm>
          <a:prstGeom prst="rect">
            <a:avLst/>
          </a:prstGeom>
        </p:spPr>
        <p:txBody>
          <a:bodyPr wrap="square" lIns="91416" tIns="45718" rIns="91416" bIns="45718">
            <a:spAutoFit/>
          </a:bodyPr>
          <a:lstStyle/>
          <a:p>
            <a:pPr marL="342900" indent="-342900">
              <a:lnSpc>
                <a:spcPct val="150000"/>
              </a:lnSpc>
              <a:buFont typeface="Arial" panose="020B0604020202020204" pitchFamily="34" charset="0"/>
              <a:buChar char="•"/>
            </a:pPr>
            <a:r>
              <a:rPr lang="en-AU" sz="2000" dirty="0" smtClean="0"/>
              <a:t>What our members have been telling us  </a:t>
            </a:r>
          </a:p>
          <a:p>
            <a:pPr marL="342900" indent="-342900">
              <a:lnSpc>
                <a:spcPct val="150000"/>
              </a:lnSpc>
              <a:buFont typeface="Arial" panose="020B0604020202020204" pitchFamily="34" charset="0"/>
              <a:buChar char="•"/>
            </a:pPr>
            <a:r>
              <a:rPr lang="en-AU" sz="2000" dirty="0" smtClean="0"/>
              <a:t>Previous Research commissioned by CEWA and WACOSS, Salary One 2016 Case Study and Curtin in 2017</a:t>
            </a:r>
          </a:p>
          <a:p>
            <a:pPr marL="342900" indent="-342900">
              <a:lnSpc>
                <a:spcPct val="150000"/>
              </a:lnSpc>
              <a:buFont typeface="Arial" panose="020B0604020202020204" pitchFamily="34" charset="0"/>
              <a:buChar char="•"/>
            </a:pPr>
            <a:r>
              <a:rPr lang="en-AU" sz="2000" dirty="0" smtClean="0"/>
              <a:t>Department of Communities Study in 2018</a:t>
            </a:r>
          </a:p>
          <a:p>
            <a:endParaRPr lang="en-AU" dirty="0">
              <a:solidFill>
                <a:srgbClr val="FF0000"/>
              </a:solidFill>
            </a:endParaRP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374" y="2540153"/>
            <a:ext cx="5919787" cy="418895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52" y="2540152"/>
            <a:ext cx="3373731" cy="4317847"/>
          </a:xfrm>
          <a:prstGeom prst="rect">
            <a:avLst/>
          </a:prstGeom>
        </p:spPr>
      </p:pic>
    </p:spTree>
    <p:extLst>
      <p:ext uri="{BB962C8B-B14F-4D97-AF65-F5344CB8AC3E}">
        <p14:creationId xmlns:p14="http://schemas.microsoft.com/office/powerpoint/2010/main" val="1828181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rPr>
              <a:t>What we Know </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pic>
        <p:nvPicPr>
          <p:cNvPr id="5" name="Picture 4"/>
          <p:cNvPicPr>
            <a:picLocks noChangeAspect="1"/>
          </p:cNvPicPr>
          <p:nvPr/>
        </p:nvPicPr>
        <p:blipFill>
          <a:blip r:embed="rId4"/>
          <a:stretch>
            <a:fillRect/>
          </a:stretch>
        </p:blipFill>
        <p:spPr>
          <a:xfrm>
            <a:off x="314487" y="1557061"/>
            <a:ext cx="5847270" cy="356211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44721062"/>
              </p:ext>
            </p:extLst>
          </p:nvPr>
        </p:nvGraphicFramePr>
        <p:xfrm>
          <a:off x="6331056" y="968380"/>
          <a:ext cx="5574367" cy="3909239"/>
        </p:xfrm>
        <a:graphic>
          <a:graphicData uri="http://schemas.openxmlformats.org/drawingml/2006/table">
            <a:tbl>
              <a:tblPr>
                <a:tableStyleId>{5C22544A-7EE6-4342-B048-85BDC9FD1C3A}</a:tableStyleId>
              </a:tblPr>
              <a:tblGrid>
                <a:gridCol w="1063319">
                  <a:extLst>
                    <a:ext uri="{9D8B030D-6E8A-4147-A177-3AD203B41FA5}">
                      <a16:colId xmlns:a16="http://schemas.microsoft.com/office/drawing/2014/main" val="2272823772"/>
                    </a:ext>
                  </a:extLst>
                </a:gridCol>
                <a:gridCol w="955913">
                  <a:extLst>
                    <a:ext uri="{9D8B030D-6E8A-4147-A177-3AD203B41FA5}">
                      <a16:colId xmlns:a16="http://schemas.microsoft.com/office/drawing/2014/main" val="3538006192"/>
                    </a:ext>
                  </a:extLst>
                </a:gridCol>
                <a:gridCol w="934431">
                  <a:extLst>
                    <a:ext uri="{9D8B030D-6E8A-4147-A177-3AD203B41FA5}">
                      <a16:colId xmlns:a16="http://schemas.microsoft.com/office/drawing/2014/main" val="1937152908"/>
                    </a:ext>
                  </a:extLst>
                </a:gridCol>
                <a:gridCol w="955913">
                  <a:extLst>
                    <a:ext uri="{9D8B030D-6E8A-4147-A177-3AD203B41FA5}">
                      <a16:colId xmlns:a16="http://schemas.microsoft.com/office/drawing/2014/main" val="1951146616"/>
                    </a:ext>
                  </a:extLst>
                </a:gridCol>
                <a:gridCol w="859247">
                  <a:extLst>
                    <a:ext uri="{9D8B030D-6E8A-4147-A177-3AD203B41FA5}">
                      <a16:colId xmlns:a16="http://schemas.microsoft.com/office/drawing/2014/main" val="3392458011"/>
                    </a:ext>
                  </a:extLst>
                </a:gridCol>
                <a:gridCol w="805544">
                  <a:extLst>
                    <a:ext uri="{9D8B030D-6E8A-4147-A177-3AD203B41FA5}">
                      <a16:colId xmlns:a16="http://schemas.microsoft.com/office/drawing/2014/main" val="2515087590"/>
                    </a:ext>
                  </a:extLst>
                </a:gridCol>
              </a:tblGrid>
              <a:tr h="287135">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ctr" fontAlgn="b"/>
                      <a:r>
                        <a:rPr lang="en-US" sz="1000" u="none" strike="noStrike" dirty="0">
                          <a:effectLst/>
                        </a:rPr>
                        <a:t>Annual Wage Review</a:t>
                      </a:r>
                      <a:endParaRPr lang="en-US" sz="1000" b="1" i="0" u="none" strike="noStrike" dirty="0">
                        <a:solidFill>
                          <a:srgbClr val="000000"/>
                        </a:solidFill>
                        <a:effectLst/>
                        <a:latin typeface="Calibri" panose="020F0502020204030204" pitchFamily="34" charset="0"/>
                      </a:endParaRPr>
                    </a:p>
                  </a:txBody>
                  <a:tcPr marL="8953" marR="8953" marT="8953" marB="0" anchor="b"/>
                </a:tc>
                <a:tc>
                  <a:txBody>
                    <a:bodyPr/>
                    <a:lstStyle/>
                    <a:p>
                      <a:pPr algn="ctr" fontAlgn="b"/>
                      <a:r>
                        <a:rPr lang="en-US" sz="1000" u="none" strike="noStrike" dirty="0">
                          <a:effectLst/>
                        </a:rPr>
                        <a:t>Gov Indexation</a:t>
                      </a:r>
                      <a:endParaRPr lang="en-US" sz="1000" b="1" i="0" u="none" strike="noStrike" dirty="0">
                        <a:solidFill>
                          <a:srgbClr val="000000"/>
                        </a:solidFill>
                        <a:effectLst/>
                        <a:latin typeface="Calibri" panose="020F0502020204030204" pitchFamily="34" charset="0"/>
                      </a:endParaRPr>
                    </a:p>
                  </a:txBody>
                  <a:tcPr marL="8953" marR="8953" marT="8953" marB="0" anchor="b"/>
                </a:tc>
                <a:tc>
                  <a:txBody>
                    <a:bodyPr/>
                    <a:lstStyle/>
                    <a:p>
                      <a:pPr algn="ctr" fontAlgn="b"/>
                      <a:r>
                        <a:rPr lang="en-US" sz="1000" u="none" strike="noStrike" dirty="0">
                          <a:effectLst/>
                        </a:rPr>
                        <a:t>Indexation Gap</a:t>
                      </a:r>
                      <a:endParaRPr lang="en-US" sz="1000" b="1" i="0" u="none" strike="noStrike" dirty="0">
                        <a:solidFill>
                          <a:srgbClr val="000000"/>
                        </a:solidFill>
                        <a:effectLst/>
                        <a:latin typeface="Calibri" panose="020F0502020204030204" pitchFamily="34" charset="0"/>
                      </a:endParaRPr>
                    </a:p>
                  </a:txBody>
                  <a:tcPr marL="8953" marR="8953" marT="8953" marB="0" anchor="b"/>
                </a:tc>
                <a:tc>
                  <a:txBody>
                    <a:bodyPr/>
                    <a:lstStyle/>
                    <a:p>
                      <a:pPr algn="ctr" fontAlgn="b"/>
                      <a:r>
                        <a:rPr lang="en-US" sz="1000" u="none" strike="noStrike" dirty="0">
                          <a:effectLst/>
                        </a:rPr>
                        <a:t>ERO Cumulative</a:t>
                      </a:r>
                      <a:endParaRPr lang="en-US" sz="1000" b="1" i="0" u="none" strike="noStrike" dirty="0">
                        <a:solidFill>
                          <a:srgbClr val="000000"/>
                        </a:solidFill>
                        <a:effectLst/>
                        <a:latin typeface="Calibri" panose="020F0502020204030204" pitchFamily="34" charset="0"/>
                      </a:endParaRPr>
                    </a:p>
                  </a:txBody>
                  <a:tcPr marL="8953" marR="8953" marT="8953" marB="0" anchor="b"/>
                </a:tc>
                <a:tc>
                  <a:txBody>
                    <a:bodyPr/>
                    <a:lstStyle/>
                    <a:p>
                      <a:pPr algn="ctr" fontAlgn="b"/>
                      <a:r>
                        <a:rPr lang="en-US" sz="1000" u="none" strike="noStrike" dirty="0">
                          <a:effectLst/>
                        </a:rPr>
                        <a:t>Component 1</a:t>
                      </a:r>
                      <a:endParaRPr lang="en-US" sz="1000" b="1"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1176429827"/>
                  </a:ext>
                </a:extLst>
              </a:tr>
              <a:tr h="140066">
                <a:tc>
                  <a:txBody>
                    <a:bodyPr/>
                    <a:lstStyle/>
                    <a:p>
                      <a:pPr algn="ctr" fontAlgn="b"/>
                      <a:r>
                        <a:rPr lang="en-US" sz="1000" u="none" strike="noStrike" dirty="0">
                          <a:effectLst/>
                        </a:rPr>
                        <a:t>July 2010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143040299"/>
                  </a:ext>
                </a:extLst>
              </a:tr>
              <a:tr h="140066">
                <a:tc>
                  <a:txBody>
                    <a:bodyPr/>
                    <a:lstStyle/>
                    <a:p>
                      <a:pPr algn="ctr" fontAlgn="b"/>
                      <a:r>
                        <a:rPr lang="en-US" sz="1000" u="none" strike="noStrike" dirty="0">
                          <a:effectLst/>
                        </a:rPr>
                        <a:t>July 2011</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3.40%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4.00%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-0.60%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15.00%</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1449744197"/>
                  </a:ext>
                </a:extLst>
              </a:tr>
              <a:tr h="140066">
                <a:tc>
                  <a:txBody>
                    <a:bodyPr/>
                    <a:lstStyle/>
                    <a:p>
                      <a:pPr algn="ctr" fontAlgn="b"/>
                      <a:r>
                        <a:rPr lang="en-US" sz="1000" u="none" strike="noStrike" dirty="0">
                          <a:effectLst/>
                        </a:rPr>
                        <a:t>July 2012</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2.90%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4.25%</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-1.35%</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959174205"/>
                  </a:ext>
                </a:extLst>
              </a:tr>
              <a:tr h="140066">
                <a:tc>
                  <a:txBody>
                    <a:bodyPr/>
                    <a:lstStyle/>
                    <a:p>
                      <a:pPr algn="ctr" fontAlgn="b"/>
                      <a:r>
                        <a:rPr lang="en-US" sz="1000" u="none" strike="noStrike" dirty="0">
                          <a:effectLst/>
                        </a:rPr>
                        <a:t>Dec 2012</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3.56%</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011727924"/>
                  </a:ext>
                </a:extLst>
              </a:tr>
              <a:tr h="140066">
                <a:tc>
                  <a:txBody>
                    <a:bodyPr/>
                    <a:lstStyle/>
                    <a:p>
                      <a:pPr algn="ctr" fontAlgn="b"/>
                      <a:r>
                        <a:rPr lang="en-US" sz="1000" u="none" strike="noStrike" dirty="0">
                          <a:effectLst/>
                        </a:rPr>
                        <a:t>July 2013</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2.60%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3.50%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-0.90%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596234936"/>
                  </a:ext>
                </a:extLst>
              </a:tr>
              <a:tr h="140066">
                <a:tc>
                  <a:txBody>
                    <a:bodyPr/>
                    <a:lstStyle/>
                    <a:p>
                      <a:pPr algn="ctr" fontAlgn="b"/>
                      <a:r>
                        <a:rPr lang="en-US" sz="1000" u="none" strike="noStrike" dirty="0">
                          <a:effectLst/>
                        </a:rPr>
                        <a:t>Dec 2013</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7.11%</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9754874"/>
                  </a:ext>
                </a:extLst>
              </a:tr>
              <a:tr h="140066">
                <a:tc>
                  <a:txBody>
                    <a:bodyPr/>
                    <a:lstStyle/>
                    <a:p>
                      <a:pPr algn="ctr" fontAlgn="b"/>
                      <a:r>
                        <a:rPr lang="en-US" sz="1000" u="none" strike="noStrike" dirty="0">
                          <a:effectLst/>
                        </a:rPr>
                        <a:t>July 2014</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3.00%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2.65%</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0.35%</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532264304"/>
                  </a:ext>
                </a:extLst>
              </a:tr>
              <a:tr h="140066">
                <a:tc>
                  <a:txBody>
                    <a:bodyPr/>
                    <a:lstStyle/>
                    <a:p>
                      <a:pPr algn="ctr" fontAlgn="b"/>
                      <a:r>
                        <a:rPr lang="en-US" sz="1000" u="none" strike="noStrike" dirty="0">
                          <a:effectLst/>
                        </a:rPr>
                        <a:t>Dec 2014</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10.67%</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095715038"/>
                  </a:ext>
                </a:extLst>
              </a:tr>
              <a:tr h="140066">
                <a:tc>
                  <a:txBody>
                    <a:bodyPr/>
                    <a:lstStyle/>
                    <a:p>
                      <a:pPr algn="ctr" fontAlgn="b"/>
                      <a:r>
                        <a:rPr lang="en-US" sz="1000" u="none" strike="noStrike" dirty="0">
                          <a:effectLst/>
                        </a:rPr>
                        <a:t>July 2015</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2.50%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1.90%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0.60%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602943718"/>
                  </a:ext>
                </a:extLst>
              </a:tr>
              <a:tr h="140066">
                <a:tc>
                  <a:txBody>
                    <a:bodyPr/>
                    <a:lstStyle/>
                    <a:p>
                      <a:pPr algn="ctr" fontAlgn="b"/>
                      <a:r>
                        <a:rPr lang="en-US" sz="1000" u="none" strike="noStrike" dirty="0">
                          <a:effectLst/>
                        </a:rPr>
                        <a:t>Dec 2015</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14.22%</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655609952"/>
                  </a:ext>
                </a:extLst>
              </a:tr>
              <a:tr h="140066">
                <a:tc>
                  <a:txBody>
                    <a:bodyPr/>
                    <a:lstStyle/>
                    <a:p>
                      <a:pPr algn="ctr" fontAlgn="b"/>
                      <a:r>
                        <a:rPr lang="en-US" sz="1000" u="none" strike="noStrike" dirty="0">
                          <a:effectLst/>
                        </a:rPr>
                        <a:t>July 2016</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2.40%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1.60%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0.80%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894841668"/>
                  </a:ext>
                </a:extLst>
              </a:tr>
              <a:tr h="140066">
                <a:tc>
                  <a:txBody>
                    <a:bodyPr/>
                    <a:lstStyle/>
                    <a:p>
                      <a:pPr algn="ctr" fontAlgn="b"/>
                      <a:r>
                        <a:rPr lang="en-US" sz="1000" u="none" strike="noStrike" dirty="0">
                          <a:effectLst/>
                        </a:rPr>
                        <a:t>Dec 2016</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17.78%</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470924090"/>
                  </a:ext>
                </a:extLst>
              </a:tr>
              <a:tr h="140066">
                <a:tc>
                  <a:txBody>
                    <a:bodyPr/>
                    <a:lstStyle/>
                    <a:p>
                      <a:pPr algn="ctr" fontAlgn="b"/>
                      <a:r>
                        <a:rPr lang="en-US" sz="1000" u="none" strike="noStrike" dirty="0">
                          <a:effectLst/>
                        </a:rPr>
                        <a:t>July 2017</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3.30%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0.83%</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2.47%</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1914460944"/>
                  </a:ext>
                </a:extLst>
              </a:tr>
              <a:tr h="140066">
                <a:tc>
                  <a:txBody>
                    <a:bodyPr/>
                    <a:lstStyle/>
                    <a:p>
                      <a:pPr algn="ctr" fontAlgn="b"/>
                      <a:r>
                        <a:rPr lang="en-US" sz="1000" u="none" strike="noStrike" dirty="0">
                          <a:effectLst/>
                        </a:rPr>
                        <a:t>Dec 2017</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21.33%</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393069354"/>
                  </a:ext>
                </a:extLst>
              </a:tr>
              <a:tr h="140066">
                <a:tc>
                  <a:txBody>
                    <a:bodyPr/>
                    <a:lstStyle/>
                    <a:p>
                      <a:pPr algn="ctr" fontAlgn="b"/>
                      <a:r>
                        <a:rPr lang="en-US" sz="1000" u="none" strike="noStrike" dirty="0">
                          <a:effectLst/>
                        </a:rPr>
                        <a:t>July 2018</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3.50%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0.83%</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2.67%</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054306261"/>
                  </a:ext>
                </a:extLst>
              </a:tr>
              <a:tr h="140066">
                <a:tc>
                  <a:txBody>
                    <a:bodyPr/>
                    <a:lstStyle/>
                    <a:p>
                      <a:pPr algn="ctr" fontAlgn="b"/>
                      <a:r>
                        <a:rPr lang="en-US" sz="1000" u="none" strike="noStrike" dirty="0">
                          <a:effectLst/>
                        </a:rPr>
                        <a:t>Dec 2018</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24.89%</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654320624"/>
                  </a:ext>
                </a:extLst>
              </a:tr>
              <a:tr h="140066">
                <a:tc>
                  <a:txBody>
                    <a:bodyPr/>
                    <a:lstStyle/>
                    <a:p>
                      <a:pPr algn="ctr" fontAlgn="b"/>
                      <a:r>
                        <a:rPr lang="en-US" sz="1000" u="none" strike="noStrike" dirty="0">
                          <a:effectLst/>
                        </a:rPr>
                        <a:t>July 2019 F'cast</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3.00%</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4225801071"/>
                  </a:ext>
                </a:extLst>
              </a:tr>
              <a:tr h="140066">
                <a:tc>
                  <a:txBody>
                    <a:bodyPr/>
                    <a:lstStyle/>
                    <a:p>
                      <a:pPr algn="ctr" fontAlgn="b"/>
                      <a:r>
                        <a:rPr lang="en-US" sz="1000" u="none" strike="noStrike" dirty="0">
                          <a:effectLst/>
                        </a:rPr>
                        <a:t>Dec 2019 F'cast</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28.44%</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637928861"/>
                  </a:ext>
                </a:extLst>
              </a:tr>
              <a:tr h="140066">
                <a:tc>
                  <a:txBody>
                    <a:bodyPr/>
                    <a:lstStyle/>
                    <a:p>
                      <a:pPr algn="ctr" fontAlgn="b"/>
                      <a:r>
                        <a:rPr lang="en-US" sz="1000" u="none" strike="noStrike" dirty="0">
                          <a:effectLst/>
                        </a:rPr>
                        <a:t>July 2020 F'cast</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3.00%</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3798428776"/>
                  </a:ext>
                </a:extLst>
              </a:tr>
              <a:tr h="140066">
                <a:tc>
                  <a:txBody>
                    <a:bodyPr/>
                    <a:lstStyle/>
                    <a:p>
                      <a:pPr algn="ctr" fontAlgn="b"/>
                      <a:r>
                        <a:rPr lang="en-US" sz="1000" u="none" strike="noStrike" dirty="0">
                          <a:effectLst/>
                        </a:rPr>
                        <a:t>Dec 2020 F'cast</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32.00%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814476502"/>
                  </a:ext>
                </a:extLst>
              </a:tr>
              <a:tr h="140066">
                <a:tc>
                  <a:txBody>
                    <a:bodyPr/>
                    <a:lstStyle/>
                    <a:p>
                      <a:pPr algn="ctr" fontAlgn="b"/>
                      <a:r>
                        <a:rPr lang="en-US" sz="1000" u="none" strike="noStrike" dirty="0">
                          <a:effectLst/>
                        </a:rPr>
                        <a:t>July 2021 F'cast</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3.00%</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a:t>
                      </a:r>
                      <a:endParaRPr lang="en-US" sz="1000" b="0" i="0" u="none" strike="noStrike" dirty="0">
                        <a:solidFill>
                          <a:srgbClr val="FF0000"/>
                        </a:solidFill>
                        <a:effectLst/>
                        <a:latin typeface="Calibri" panose="020F0502020204030204" pitchFamily="34" charset="0"/>
                      </a:endParaRPr>
                    </a:p>
                  </a:txBody>
                  <a:tcPr marL="8953" marR="8953" marT="8953" marB="0" anchor="b"/>
                </a:tc>
                <a:tc>
                  <a:txBody>
                    <a:bodyPr/>
                    <a:lstStyle/>
                    <a:p>
                      <a:pPr algn="r" fontAlgn="b"/>
                      <a:r>
                        <a:rPr lang="en-US" sz="1000" u="none" strike="noStrike" dirty="0">
                          <a:effectLst/>
                        </a:rPr>
                        <a:t>1.50%</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r>
                        <a:rPr lang="en-US" sz="1000" u="none" strike="noStrike" dirty="0">
                          <a:effectLst/>
                        </a:rPr>
                        <a:t> </a:t>
                      </a:r>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1210771431"/>
                  </a:ext>
                </a:extLst>
              </a:tr>
              <a:tr h="175082">
                <a:tc>
                  <a:txBody>
                    <a:bodyPr/>
                    <a:lstStyle/>
                    <a:p>
                      <a:pPr algn="l" fontAlgn="b"/>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ctr" fontAlgn="b"/>
                      <a:r>
                        <a:rPr lang="en-US" sz="1300" u="none" strike="noStrike" dirty="0">
                          <a:effectLst/>
                        </a:rPr>
                        <a:t>TOTAL GAP</a:t>
                      </a:r>
                      <a:endParaRPr lang="en-US" sz="1300" b="1" i="0" u="none" strike="noStrike" dirty="0">
                        <a:solidFill>
                          <a:srgbClr val="000000"/>
                        </a:solidFill>
                        <a:effectLst/>
                        <a:latin typeface="Calibri" panose="020F0502020204030204" pitchFamily="34" charset="0"/>
                      </a:endParaRPr>
                    </a:p>
                  </a:txBody>
                  <a:tcPr marL="8953" marR="8953" marT="8953" marB="0" anchor="b"/>
                </a:tc>
                <a:tc>
                  <a:txBody>
                    <a:bodyPr/>
                    <a:lstStyle/>
                    <a:p>
                      <a:pPr algn="r" fontAlgn="b"/>
                      <a:r>
                        <a:rPr lang="en-US" sz="1300" u="none" strike="noStrike" dirty="0">
                          <a:effectLst/>
                        </a:rPr>
                        <a:t>8.54%</a:t>
                      </a:r>
                      <a:endParaRPr lang="en-US" sz="1300" b="1"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953" marR="8953" marT="8953" marB="0" anchor="b"/>
                </a:tc>
                <a:tc>
                  <a:txBody>
                    <a:bodyPr/>
                    <a:lstStyle/>
                    <a:p>
                      <a:pPr algn="l" fontAlgn="b"/>
                      <a:endParaRPr lang="en-US" sz="1000" b="0" i="0" u="none" strike="noStrike" dirty="0">
                        <a:solidFill>
                          <a:srgbClr val="000000"/>
                        </a:solidFill>
                        <a:effectLst/>
                        <a:latin typeface="Calibri" panose="020F0502020204030204" pitchFamily="34" charset="0"/>
                      </a:endParaRPr>
                    </a:p>
                  </a:txBody>
                  <a:tcPr marL="8953" marR="8953" marT="8953" marB="0" anchor="b"/>
                </a:tc>
                <a:extLst>
                  <a:ext uri="{0D108BD9-81ED-4DB2-BD59-A6C34878D82A}">
                    <a16:rowId xmlns:a16="http://schemas.microsoft.com/office/drawing/2014/main" val="2067440645"/>
                  </a:ext>
                </a:extLst>
              </a:tr>
            </a:tbl>
          </a:graphicData>
        </a:graphic>
      </p:graphicFrame>
    </p:spTree>
    <p:extLst>
      <p:ext uri="{BB962C8B-B14F-4D97-AF65-F5344CB8AC3E}">
        <p14:creationId xmlns:p14="http://schemas.microsoft.com/office/powerpoint/2010/main" val="2085906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CEWA and WACOSS advocacy to date</a:t>
            </a:r>
            <a:r>
              <a:rPr lang="en-AU" sz="2800" dirty="0" smtClean="0">
                <a:solidFill>
                  <a:srgbClr val="FF0000"/>
                </a:solidFill>
                <a:effectLst>
                  <a:outerShdw blurRad="50800" dist="50800" dir="5400000" algn="ctr" rotWithShape="0">
                    <a:srgbClr val="000000">
                      <a:alpha val="0"/>
                    </a:srgbClr>
                  </a:outerShdw>
                </a:effectLst>
              </a:rPr>
              <a:t> </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5" name="Rectangle 4"/>
          <p:cNvSpPr/>
          <p:nvPr/>
        </p:nvSpPr>
        <p:spPr>
          <a:xfrm>
            <a:off x="577515" y="1540042"/>
            <a:ext cx="11049803" cy="3947234"/>
          </a:xfrm>
          <a:prstGeom prst="rect">
            <a:avLst/>
          </a:prstGeom>
        </p:spPr>
        <p:txBody>
          <a:bodyPr wrap="square">
            <a:spAutoFit/>
          </a:bodyPr>
          <a:lstStyle/>
          <a:p>
            <a:pPr>
              <a:lnSpc>
                <a:spcPct val="150000"/>
              </a:lnSpc>
            </a:pPr>
            <a:r>
              <a:rPr lang="en-AU" sz="2400" b="1" dirty="0" smtClean="0"/>
              <a:t>We have collectively and separately met with a wide range of government people to highlight WACOSS and CEWA members’ concerns including</a:t>
            </a:r>
            <a:endParaRPr lang="en-AU" sz="2000" dirty="0" smtClean="0"/>
          </a:p>
          <a:p>
            <a:pPr marL="342900" indent="-342900">
              <a:lnSpc>
                <a:spcPct val="150000"/>
              </a:lnSpc>
              <a:buFont typeface="Arial" panose="020B0604020202020204" pitchFamily="34" charset="0"/>
              <a:buChar char="•"/>
            </a:pPr>
            <a:r>
              <a:rPr lang="en-AU" sz="2000" dirty="0" smtClean="0"/>
              <a:t>Through the Funding &amp; Contracting working Group and the Partnership Forum</a:t>
            </a:r>
          </a:p>
          <a:p>
            <a:pPr marL="342900" indent="-342900">
              <a:lnSpc>
                <a:spcPct val="150000"/>
              </a:lnSpc>
              <a:buFont typeface="Arial" panose="020B0604020202020204" pitchFamily="34" charset="0"/>
              <a:buChar char="•"/>
            </a:pPr>
            <a:r>
              <a:rPr lang="en-AU" sz="2000" dirty="0" smtClean="0"/>
              <a:t>Prior to the March 2017 election with Labor Opposition members</a:t>
            </a:r>
          </a:p>
          <a:p>
            <a:pPr marL="342900" indent="-342900">
              <a:lnSpc>
                <a:spcPct val="150000"/>
              </a:lnSpc>
              <a:buFont typeface="Arial" panose="020B0604020202020204" pitchFamily="34" charset="0"/>
              <a:buChar char="•"/>
            </a:pPr>
            <a:r>
              <a:rPr lang="en-AU" sz="2000" dirty="0" smtClean="0"/>
              <a:t>Via letters to the Premier and Ministers following their election</a:t>
            </a:r>
          </a:p>
          <a:p>
            <a:pPr marL="342900" indent="-342900">
              <a:lnSpc>
                <a:spcPct val="150000"/>
              </a:lnSpc>
              <a:buFont typeface="Arial" panose="020B0604020202020204" pitchFamily="34" charset="0"/>
              <a:buChar char="•"/>
            </a:pPr>
            <a:r>
              <a:rPr lang="en-AU" sz="2000" dirty="0" smtClean="0"/>
              <a:t>In meetings with Grahame Searle, DPC, Treasury and various departments executives</a:t>
            </a:r>
          </a:p>
          <a:p>
            <a:pPr marL="342900" indent="-342900">
              <a:lnSpc>
                <a:spcPct val="150000"/>
              </a:lnSpc>
              <a:buFont typeface="Arial" panose="020B0604020202020204" pitchFamily="34" charset="0"/>
              <a:buChar char="•"/>
            </a:pPr>
            <a:r>
              <a:rPr lang="en-AU" sz="2000" dirty="0" smtClean="0"/>
              <a:t>Through recent individual member meetings with the Department of Finance</a:t>
            </a:r>
          </a:p>
          <a:p>
            <a:pPr marL="342900" indent="-342900">
              <a:lnSpc>
                <a:spcPct val="150000"/>
              </a:lnSpc>
              <a:buFont typeface="Arial" panose="020B0604020202020204" pitchFamily="34" charset="0"/>
              <a:buChar char="•"/>
            </a:pPr>
            <a:endParaRPr lang="en-AU" dirty="0">
              <a:solidFill>
                <a:srgbClr val="FF0000"/>
              </a:solidFill>
            </a:endParaRPr>
          </a:p>
        </p:txBody>
      </p:sp>
    </p:spTree>
    <p:extLst>
      <p:ext uri="{BB962C8B-B14F-4D97-AF65-F5344CB8AC3E}">
        <p14:creationId xmlns:p14="http://schemas.microsoft.com/office/powerpoint/2010/main" val="1738966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8618" b="11390"/>
          <a:stretch/>
        </p:blipFill>
        <p:spPr>
          <a:xfrm>
            <a:off x="0" y="-14654"/>
            <a:ext cx="12192000" cy="6896100"/>
          </a:xfrm>
          <a:prstGeom prst="rect">
            <a:avLst/>
          </a:prstGeom>
        </p:spPr>
      </p:pic>
    </p:spTree>
    <p:extLst>
      <p:ext uri="{BB962C8B-B14F-4D97-AF65-F5344CB8AC3E}">
        <p14:creationId xmlns:p14="http://schemas.microsoft.com/office/powerpoint/2010/main" val="1484369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WACOSS State Budget Submission – Vision 2020</a:t>
            </a:r>
            <a:endParaRPr lang="en-AU" sz="2800"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13153"/>
            <a:ext cx="4764506" cy="1044848"/>
          </a:xfrm>
          <a:prstGeom prst="rect">
            <a:avLst/>
          </a:prstGeom>
        </p:spPr>
      </p:pic>
      <p:sp>
        <p:nvSpPr>
          <p:cNvPr id="5" name="Rectangle 4"/>
          <p:cNvSpPr/>
          <p:nvPr/>
        </p:nvSpPr>
        <p:spPr>
          <a:xfrm>
            <a:off x="153424" y="1006454"/>
            <a:ext cx="11617176" cy="4308872"/>
          </a:xfrm>
          <a:prstGeom prst="rect">
            <a:avLst/>
          </a:prstGeom>
        </p:spPr>
        <p:txBody>
          <a:bodyPr wrap="square">
            <a:spAutoFit/>
          </a:bodyPr>
          <a:lstStyle/>
          <a:p>
            <a:r>
              <a:rPr lang="en-AU" sz="2400" b="1" dirty="0" smtClean="0"/>
              <a:t>Ensure </a:t>
            </a:r>
            <a:r>
              <a:rPr lang="en-AU" sz="2400" b="1" dirty="0"/>
              <a:t>all new and existing contracts </a:t>
            </a:r>
            <a:r>
              <a:rPr lang="en-AU" sz="2400" b="1" dirty="0" smtClean="0"/>
              <a:t>are </a:t>
            </a:r>
            <a:r>
              <a:rPr lang="en-AU" sz="2400" b="1" dirty="0"/>
              <a:t>DCSP compliant </a:t>
            </a:r>
            <a:r>
              <a:rPr lang="en-AU" sz="2400" b="1" dirty="0" smtClean="0"/>
              <a:t>and </a:t>
            </a:r>
            <a:r>
              <a:rPr lang="en-AU" sz="2400" b="1" dirty="0"/>
              <a:t>services are </a:t>
            </a:r>
            <a:r>
              <a:rPr lang="en-AU" sz="2400" b="1" dirty="0" smtClean="0"/>
              <a:t>resourced </a:t>
            </a:r>
            <a:r>
              <a:rPr lang="en-AU" sz="2400" b="1" dirty="0"/>
              <a:t>to deliver </a:t>
            </a:r>
            <a:r>
              <a:rPr lang="en-AU" sz="2400" b="1" dirty="0" smtClean="0"/>
              <a:t>appropriate </a:t>
            </a:r>
            <a:r>
              <a:rPr lang="en-AU" sz="2400" b="1" dirty="0"/>
              <a:t>quality, coverage &amp; outcomes.</a:t>
            </a:r>
            <a:br>
              <a:rPr lang="en-AU" sz="2400" b="1" dirty="0"/>
            </a:br>
            <a:endParaRPr lang="en-AU" sz="2400" b="1" dirty="0"/>
          </a:p>
          <a:p>
            <a:r>
              <a:rPr lang="en-AU" sz="2400" b="1" dirty="0">
                <a:solidFill>
                  <a:srgbClr val="5F193A"/>
                </a:solidFill>
              </a:rPr>
              <a:t>Outcome: What does success look like?</a:t>
            </a:r>
          </a:p>
          <a:p>
            <a:pPr marL="342900" indent="-342900">
              <a:buFont typeface="Arial" panose="020B0604020202020204" pitchFamily="34" charset="0"/>
              <a:buChar char="•"/>
            </a:pPr>
            <a:r>
              <a:rPr lang="en-AU" sz="2000" dirty="0"/>
              <a:t>The aspirations and commitments of the DCSP policy are delivered at a community level to ensure that services are outcome driven with appropriate service quality and coverage to meet community need. Community service jobs are fair and rewarding, giving workers the job certainty necessary to invest in knowledge and skill development and the confidence to care and provide meaningful support to those who need and want their assistance. Service providers who are effective and efficient service managers have sustained and predictable funding contracts that enable them to demonstrate impact, plan for the future, and focus on improving service quality and outcomes.</a:t>
            </a:r>
          </a:p>
          <a:p>
            <a:r>
              <a:rPr lang="en-AU" dirty="0"/>
              <a:t/>
            </a:r>
            <a:br>
              <a:rPr lang="en-AU" dirty="0"/>
            </a:br>
            <a:endParaRPr lang="en-AU" dirty="0"/>
          </a:p>
        </p:txBody>
      </p:sp>
    </p:spTree>
    <p:extLst>
      <p:ext uri="{BB962C8B-B14F-4D97-AF65-F5344CB8AC3E}">
        <p14:creationId xmlns:p14="http://schemas.microsoft.com/office/powerpoint/2010/main" val="139420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901" y="90400"/>
            <a:ext cx="11882310" cy="523216"/>
          </a:xfrm>
          <a:prstGeom prst="rect">
            <a:avLst/>
          </a:prstGeom>
        </p:spPr>
        <p:txBody>
          <a:bodyPr wrap="square" lIns="91416" tIns="45718" rIns="91416" bIns="45718">
            <a:spAutoFit/>
          </a:bodyPr>
          <a:lstStyle/>
          <a:p>
            <a:r>
              <a:rPr lang="en-AU" sz="2800" dirty="0" smtClean="0">
                <a:solidFill>
                  <a:schemeClr val="bg1"/>
                </a:solidFill>
                <a:effectLst>
                  <a:outerShdw blurRad="50800" dist="50800" dir="5400000" algn="ctr" rotWithShape="0">
                    <a:srgbClr val="000000">
                      <a:alpha val="0"/>
                    </a:srgbClr>
                  </a:outerShdw>
                </a:effectLst>
              </a:rPr>
              <a:t>Responses From WA Government</a:t>
            </a:r>
            <a:r>
              <a:rPr lang="en-AU" sz="2800" dirty="0" smtClean="0">
                <a:solidFill>
                  <a:srgbClr val="FF0000"/>
                </a:solidFill>
                <a:effectLst>
                  <a:outerShdw blurRad="50800" dist="50800" dir="5400000" algn="ctr" rotWithShape="0">
                    <a:srgbClr val="000000">
                      <a:alpha val="0"/>
                    </a:srgbClr>
                  </a:outerShdw>
                </a:effectLst>
              </a:rPr>
              <a:t> </a:t>
            </a:r>
            <a:endParaRPr lang="en-AU" sz="2800" dirty="0">
              <a:solidFill>
                <a:srgbClr val="FF0000"/>
              </a:solidFill>
            </a:endParaRPr>
          </a:p>
        </p:txBody>
      </p:sp>
      <p:sp>
        <p:nvSpPr>
          <p:cNvPr id="3" name="Rectangle 2"/>
          <p:cNvSpPr/>
          <p:nvPr/>
        </p:nvSpPr>
        <p:spPr>
          <a:xfrm>
            <a:off x="1591893" y="1307657"/>
            <a:ext cx="9911848" cy="2485292"/>
          </a:xfrm>
          <a:prstGeom prst="rect">
            <a:avLst/>
          </a:prstGeom>
        </p:spPr>
        <p:txBody>
          <a:bodyPr wrap="square" lIns="91416" tIns="45718" rIns="91416" bIns="45718">
            <a:spAutoFit/>
          </a:bodyPr>
          <a:lstStyle/>
          <a:p>
            <a:pPr>
              <a:lnSpc>
                <a:spcPct val="150000"/>
              </a:lnSpc>
            </a:pPr>
            <a:r>
              <a:rPr lang="en-AU" dirty="0" smtClean="0"/>
              <a:t>.</a:t>
            </a:r>
            <a:endParaRPr lang="en-AU" dirty="0"/>
          </a:p>
          <a:p>
            <a:r>
              <a:rPr lang="en-AU" dirty="0"/>
              <a:t> </a:t>
            </a:r>
          </a:p>
          <a:p>
            <a:pPr>
              <a:lnSpc>
                <a:spcPct val="150000"/>
              </a:lnSpc>
            </a:pPr>
            <a:endParaRPr lang="en-AU" sz="3600" dirty="0" smtClean="0">
              <a:solidFill>
                <a:srgbClr val="5F193A"/>
              </a:solidFill>
            </a:endParaRPr>
          </a:p>
          <a:p>
            <a:pPr>
              <a:lnSpc>
                <a:spcPct val="150000"/>
              </a:lnSpc>
            </a:pPr>
            <a:endParaRPr lang="en-AU" sz="3600" dirty="0">
              <a:solidFill>
                <a:srgbClr val="5F193A"/>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760721"/>
            <a:ext cx="5003597" cy="1097280"/>
          </a:xfrm>
          <a:prstGeom prst="rect">
            <a:avLst/>
          </a:prstGeom>
        </p:spPr>
      </p:pic>
      <p:sp>
        <p:nvSpPr>
          <p:cNvPr id="5" name="Rectangle 4"/>
          <p:cNvSpPr/>
          <p:nvPr/>
        </p:nvSpPr>
        <p:spPr>
          <a:xfrm>
            <a:off x="577515" y="1540042"/>
            <a:ext cx="11049803" cy="3854901"/>
          </a:xfrm>
          <a:prstGeom prst="rect">
            <a:avLst/>
          </a:prstGeom>
        </p:spPr>
        <p:txBody>
          <a:bodyPr wrap="square">
            <a:spAutoFit/>
          </a:bodyPr>
          <a:lstStyle/>
          <a:p>
            <a:pPr>
              <a:lnSpc>
                <a:spcPct val="150000"/>
              </a:lnSpc>
            </a:pPr>
            <a:r>
              <a:rPr lang="en-AU" sz="2400" b="1" dirty="0" smtClean="0"/>
              <a:t>Ministers, Treasury</a:t>
            </a:r>
            <a:r>
              <a:rPr lang="en-AU" sz="2400" b="1" dirty="0"/>
              <a:t>, Department of </a:t>
            </a:r>
            <a:r>
              <a:rPr lang="en-AU" sz="2400" b="1" dirty="0" smtClean="0"/>
              <a:t>Finance, </a:t>
            </a:r>
            <a:r>
              <a:rPr lang="en-AU" sz="2400" b="1" dirty="0"/>
              <a:t>Department of Communities </a:t>
            </a:r>
            <a:r>
              <a:rPr lang="en-AU" sz="2400" b="1" dirty="0" smtClean="0"/>
              <a:t>have </a:t>
            </a:r>
            <a:r>
              <a:rPr lang="en-AU" sz="2400" b="1" dirty="0"/>
              <a:t>told </a:t>
            </a:r>
            <a:r>
              <a:rPr lang="en-AU" sz="2400" b="1" dirty="0" smtClean="0"/>
              <a:t>us</a:t>
            </a:r>
            <a:endParaRPr lang="en-AU" sz="2400" b="1" dirty="0" smtClean="0">
              <a:solidFill>
                <a:srgbClr val="FF0000"/>
              </a:solidFill>
            </a:endParaRPr>
          </a:p>
          <a:p>
            <a:pPr marL="342900" indent="-342900">
              <a:lnSpc>
                <a:spcPct val="150000"/>
              </a:lnSpc>
              <a:buFont typeface="Arial" panose="020B0604020202020204" pitchFamily="34" charset="0"/>
              <a:buChar char="•"/>
            </a:pPr>
            <a:r>
              <a:rPr lang="en-AU" sz="2000" dirty="0" smtClean="0"/>
              <a:t>Organisations should have included ERO when tendering for any contract after 2012</a:t>
            </a:r>
          </a:p>
          <a:p>
            <a:pPr marL="342900" indent="-342900">
              <a:lnSpc>
                <a:spcPct val="150000"/>
              </a:lnSpc>
              <a:buFont typeface="Arial" panose="020B0604020202020204" pitchFamily="34" charset="0"/>
              <a:buChar char="•"/>
            </a:pPr>
            <a:r>
              <a:rPr lang="en-AU" sz="2000" dirty="0" smtClean="0"/>
              <a:t>They believe that Components I and II covered the majority of the ERO cost</a:t>
            </a:r>
          </a:p>
          <a:p>
            <a:pPr marL="342900" indent="-342900">
              <a:lnSpc>
                <a:spcPct val="150000"/>
              </a:lnSpc>
              <a:buFont typeface="Arial" panose="020B0604020202020204" pitchFamily="34" charset="0"/>
              <a:buChar char="•"/>
            </a:pPr>
            <a:r>
              <a:rPr lang="en-AU" sz="2000" dirty="0" smtClean="0"/>
              <a:t>Acknowledged that 24/7 homeless services </a:t>
            </a:r>
            <a:r>
              <a:rPr lang="en-AU" sz="2000" b="1" u="sng" dirty="0" smtClean="0"/>
              <a:t>MAY</a:t>
            </a:r>
            <a:r>
              <a:rPr lang="en-AU" sz="2000" dirty="0" smtClean="0"/>
              <a:t> have an issue</a:t>
            </a:r>
          </a:p>
          <a:p>
            <a:pPr marL="342900" indent="-342900">
              <a:lnSpc>
                <a:spcPct val="150000"/>
              </a:lnSpc>
              <a:buFont typeface="Arial" panose="020B0604020202020204" pitchFamily="34" charset="0"/>
              <a:buChar char="•"/>
            </a:pPr>
            <a:r>
              <a:rPr lang="en-AU" sz="2000" dirty="0" smtClean="0"/>
              <a:t>Organisations can seek to re-negotiate contracts with the Government line agency. This does not mean an automatic increase in funding. Could result in variation in Outputs and Outcomes </a:t>
            </a:r>
          </a:p>
          <a:p>
            <a:pPr marL="342900" indent="-342900">
              <a:lnSpc>
                <a:spcPct val="150000"/>
              </a:lnSpc>
              <a:buFont typeface="Arial" panose="020B0604020202020204" pitchFamily="34" charset="0"/>
              <a:buChar char="•"/>
            </a:pPr>
            <a:r>
              <a:rPr lang="en-AU" sz="2000" dirty="0" smtClean="0"/>
              <a:t>The change to the NGHSS indexation policy was in line with the public sector wages policy </a:t>
            </a:r>
          </a:p>
          <a:p>
            <a:pPr marL="342900" indent="-342900">
              <a:lnSpc>
                <a:spcPct val="150000"/>
              </a:lnSpc>
              <a:buFont typeface="Arial" panose="020B0604020202020204" pitchFamily="34" charset="0"/>
              <a:buChar char="•"/>
            </a:pPr>
            <a:endParaRPr lang="en-AU" dirty="0">
              <a:solidFill>
                <a:srgbClr val="FF0000"/>
              </a:solidFill>
            </a:endParaRPr>
          </a:p>
        </p:txBody>
      </p:sp>
    </p:spTree>
    <p:extLst>
      <p:ext uri="{BB962C8B-B14F-4D97-AF65-F5344CB8AC3E}">
        <p14:creationId xmlns:p14="http://schemas.microsoft.com/office/powerpoint/2010/main" val="2369807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1764</TotalTime>
  <Words>1081</Words>
  <Application>Microsoft Office PowerPoint</Application>
  <PresentationFormat>Widescreen</PresentationFormat>
  <Paragraphs>283</Paragraphs>
  <Slides>21</Slides>
  <Notes>17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Calibri-BoldItalic</vt:lpstr>
      <vt:lpstr>Segoe UI</vt:lpstr>
      <vt:lpstr>Office Theme</vt:lpstr>
      <vt:lpstr>1_Office Theme</vt:lpstr>
      <vt:lpstr>Worksheet</vt:lpstr>
      <vt:lpstr>Louise Giolitto  WACOSS CEO  John Bouffler CEWA Executive Director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Discussion and Action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Twomey</dc:creator>
  <cp:lastModifiedBy>Laurene Coller</cp:lastModifiedBy>
  <cp:revision>75</cp:revision>
  <cp:lastPrinted>2018-04-10T03:05:58Z</cp:lastPrinted>
  <dcterms:created xsi:type="dcterms:W3CDTF">2018-04-05T03:33:53Z</dcterms:created>
  <dcterms:modified xsi:type="dcterms:W3CDTF">2019-02-06T06:14:30Z</dcterms:modified>
</cp:coreProperties>
</file>